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embeddings/oleObject1.xlsx" ContentType="application/vnd.openxmlformats-officedocument.spreadsheetml.sheet"/>
  <Override PartName="/ppt/media/image1.png" ContentType="image/png"/>
  <Override PartName="/ppt/media/image2.png" ContentType="image/png"/>
  <Override PartName="/ppt/media/image4.jpeg" ContentType="image/jpeg"/>
  <Override PartName="/ppt/media/image3.jpeg" ContentType="image/jpeg"/>
  <Override PartName="/ppt/media/image11.png" ContentType="image/png"/>
  <Override PartName="/ppt/media/image5.jpeg" ContentType="image/jpeg"/>
  <Override PartName="/ppt/media/image7.png" ContentType="image/png"/>
  <Override PartName="/ppt/media/image6.png" ContentType="image/png"/>
  <Override PartName="/ppt/media/image8.png" ContentType="image/png"/>
  <Override PartName="/ppt/media/image9.png" ContentType="image/png"/>
  <Override PartName="/ppt/media/image10.png" ContentType="image/png"/>
  <Override PartName="/ppt/media/image12.png" ContentType="image/png"/>
  <Override PartName="/ppt/media/image18.jpeg" ContentType="image/jpeg"/>
  <Override PartName="/ppt/media/image13.png" ContentType="image/png"/>
  <Override PartName="/ppt/media/image14.png" ContentType="image/png"/>
  <Override PartName="/ppt/media/image15.png" ContentType="image/png"/>
  <Override PartName="/ppt/media/image16.png" ContentType="image/png"/>
  <Override PartName="/ppt/media/image17.png" ContentType="image/png"/>
  <Override PartName="/ppt/media/image19.jpeg" ContentType="image/jpeg"/>
  <Override PartName="/ppt/media/image20.png" ContentType="image/png"/>
  <Override PartName="/ppt/media/image21.png" ContentType="image/png"/>
  <Override PartName="/ppt/media/image22.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51.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52.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53.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slides/_rels/slide54.xml.rels" ContentType="application/vnd.openxmlformats-package.relationships+xml"/>
  <Override PartName="/ppt/slides/_rels/slide55.xml.rels" ContentType="application/vnd.openxmlformats-package.relationships+xml"/>
  <Override PartName="/ppt/slides/_rels/slide56.xml.rels" ContentType="application/vnd.openxmlformats-package.relationships+xml"/>
  <Override PartName="/ppt/slides/_rels/slide57.xml.rels" ContentType="application/vnd.openxmlformats-package.relationships+xml"/>
  <Override PartName="/ppt/slides/_rels/slide58.xml.rels" ContentType="application/vnd.openxmlformats-package.relationships+xml"/>
  <Override PartName="/ppt/slides/_rels/slide59.xml.rels" ContentType="application/vnd.openxmlformats-package.relationships+xml"/>
  <Override PartName="/ppt/slides/_rels/slide60.xml.rels" ContentType="application/vnd.openxmlformats-package.relationships+xml"/>
  <Override PartName="/ppt/slides/_rels/slide61.xml.rels" ContentType="application/vnd.openxmlformats-package.relationships+xml"/>
  <Override PartName="/ppt/slides/_rels/slide62.xml.rels" ContentType="application/vnd.openxmlformats-package.relationships+xml"/>
  <Override PartName="/ppt/presProps.xml" ContentType="application/vnd.openxmlformats-officedocument.presentationml.presPro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Lst>
  <p:sldSz cx="12192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p>
            <a:r>
              <a:t>Footer</a:t>
            </a:r>
          </a:p>
        </p:txBody>
      </p:sp>
      <p:sp>
        <p:nvSpPr>
          <p:cNvPr id="3" name="PlaceHolder 2"/>
          <p:cNvSpPr>
            <a:spLocks noGrp="1"/>
          </p:cNvSpPr>
          <p:nvPr>
            <p:ph type="sldNum" idx="2"/>
          </p:nvPr>
        </p:nvSpPr>
        <p:spPr/>
        <p:txBody>
          <a:bodyPr/>
          <a:p>
            <a:fld id="{39511373-C04B-4EB7-9326-4F440014BBE6}" type="slidenum">
              <a:t>&lt;#&gt;</a:t>
            </a:fld>
          </a:p>
        </p:txBody>
      </p:sp>
      <p:sp>
        <p:nvSpPr>
          <p:cNvPr id="4" name="PlaceHolder 3"/>
          <p:cNvSpPr>
            <a:spLocks noGrp="1"/>
          </p:cNvSpPr>
          <p:nvPr>
            <p:ph type="dt" idx="3"/>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28"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9"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D4F3147C-AE05-4EF9-B2A4-1C871B0B8882}" type="slidenum">
              <a:t>&lt;#&gt;</a:t>
            </a:fld>
          </a:p>
        </p:txBody>
      </p:sp>
      <p:sp>
        <p:nvSpPr>
          <p:cNvPr id="7" name="PlaceHolder 6"/>
          <p:cNvSpPr>
            <a:spLocks noGrp="1"/>
          </p:cNvSpPr>
          <p:nvPr>
            <p:ph type="dt" idx="3"/>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31"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3"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4"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 name="PlaceHolder 6"/>
          <p:cNvSpPr>
            <a:spLocks noGrp="1"/>
          </p:cNvSpPr>
          <p:nvPr>
            <p:ph type="ftr" idx="1"/>
          </p:nvPr>
        </p:nvSpPr>
        <p:spPr/>
        <p:txBody>
          <a:bodyPr/>
          <a:p>
            <a:r>
              <a:t>Footer</a:t>
            </a:r>
          </a:p>
        </p:txBody>
      </p:sp>
      <p:sp>
        <p:nvSpPr>
          <p:cNvPr id="8" name="PlaceHolder 7"/>
          <p:cNvSpPr>
            <a:spLocks noGrp="1"/>
          </p:cNvSpPr>
          <p:nvPr>
            <p:ph type="sldNum" idx="2"/>
          </p:nvPr>
        </p:nvSpPr>
        <p:spPr/>
        <p:txBody>
          <a:bodyPr/>
          <a:p>
            <a:fld id="{1FD84ECB-5A4C-4319-9EED-6D4FC24E366F}" type="slidenum">
              <a:t>&lt;#&gt;</a:t>
            </a:fld>
          </a:p>
        </p:txBody>
      </p:sp>
      <p:sp>
        <p:nvSpPr>
          <p:cNvPr id="9" name="PlaceHolder 8"/>
          <p:cNvSpPr>
            <a:spLocks noGrp="1"/>
          </p:cNvSpPr>
          <p:nvPr>
            <p:ph type="dt" idx="3"/>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36"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7"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8"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39"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40"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41"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9" name="PlaceHolder 8"/>
          <p:cNvSpPr>
            <a:spLocks noGrp="1"/>
          </p:cNvSpPr>
          <p:nvPr>
            <p:ph type="ftr" idx="1"/>
          </p:nvPr>
        </p:nvSpPr>
        <p:spPr/>
        <p:txBody>
          <a:bodyPr/>
          <a:p>
            <a:r>
              <a:t>Footer</a:t>
            </a:r>
          </a:p>
        </p:txBody>
      </p:sp>
      <p:sp>
        <p:nvSpPr>
          <p:cNvPr id="10" name="PlaceHolder 9"/>
          <p:cNvSpPr>
            <a:spLocks noGrp="1"/>
          </p:cNvSpPr>
          <p:nvPr>
            <p:ph type="sldNum" idx="2"/>
          </p:nvPr>
        </p:nvSpPr>
        <p:spPr/>
        <p:txBody>
          <a:bodyPr/>
          <a:p>
            <a:fld id="{A1096C96-E289-4B10-BCF4-DE5A23FD95BD}" type="slidenum">
              <a:t>&lt;#&gt;</a:t>
            </a:fld>
          </a:p>
        </p:txBody>
      </p:sp>
      <p:sp>
        <p:nvSpPr>
          <p:cNvPr id="11" name="PlaceHolder 10"/>
          <p:cNvSpPr>
            <a:spLocks noGrp="1"/>
          </p:cNvSpPr>
          <p:nvPr>
            <p:ph type="dt" idx="3"/>
          </p:nvPr>
        </p:nvSpPr>
        <p:spPr/>
        <p:txBody>
          <a:bodyPr/>
          <a:p>
            <a:r>
              <a:rPr lang="en-US"/>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BE45A7C5-E062-48C6-9D26-FBF769BAEF85}" type="slidenum">
              <a:t>&lt;#&gt;</a:t>
            </a:fld>
          </a:p>
        </p:txBody>
      </p:sp>
      <p:sp>
        <p:nvSpPr>
          <p:cNvPr id="4" name="PlaceHolder 3"/>
          <p:cNvSpPr>
            <a:spLocks noGrp="1"/>
          </p:cNvSpPr>
          <p:nvPr>
            <p:ph type="dt" idx="6"/>
          </p:nvPr>
        </p:nvSpPr>
        <p:spPr/>
        <p:txBody>
          <a:bodyPr/>
          <a:p>
            <a:r>
              <a:rPr lang="en-US"/>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49"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59E179FC-4FDD-4E61-B867-2A2493E83DE6}" type="slidenum">
              <a:t>&lt;#&gt;</a:t>
            </a:fld>
          </a:p>
        </p:txBody>
      </p:sp>
      <p:sp>
        <p:nvSpPr>
          <p:cNvPr id="6" name="PlaceHolder 5"/>
          <p:cNvSpPr>
            <a:spLocks noGrp="1"/>
          </p:cNvSpPr>
          <p:nvPr>
            <p:ph type="dt" idx="6"/>
          </p:nvPr>
        </p:nvSpPr>
        <p:spPr/>
        <p:txBody>
          <a:bodyPr/>
          <a:p>
            <a:r>
              <a:rPr lang="en-US"/>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51"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C2243A26-052F-4C77-98BD-3315E9ED7253}" type="slidenum">
              <a:t>&lt;#&gt;</a:t>
            </a:fld>
          </a:p>
        </p:txBody>
      </p:sp>
      <p:sp>
        <p:nvSpPr>
          <p:cNvPr id="6" name="PlaceHolder 5"/>
          <p:cNvSpPr>
            <a:spLocks noGrp="1"/>
          </p:cNvSpPr>
          <p:nvPr>
            <p:ph type="dt" idx="6"/>
          </p:nvPr>
        </p:nvSpPr>
        <p:spPr/>
        <p:txBody>
          <a:bodyPr/>
          <a:p>
            <a:r>
              <a:rPr lang="en-US"/>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53"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54"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246F57E8-FCB8-45FB-8B85-000AF74012B5}" type="slidenum">
              <a:t>&lt;#&gt;</a:t>
            </a:fld>
          </a:p>
        </p:txBody>
      </p:sp>
      <p:sp>
        <p:nvSpPr>
          <p:cNvPr id="7" name="PlaceHolder 6"/>
          <p:cNvSpPr>
            <a:spLocks noGrp="1"/>
          </p:cNvSpPr>
          <p:nvPr>
            <p:ph type="dt" idx="6"/>
          </p:nvPr>
        </p:nvSpPr>
        <p:spPr/>
        <p:txBody>
          <a:bodyPr/>
          <a:p>
            <a:r>
              <a:rPr lang="en-US"/>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6FC8CDF4-D034-4DCA-A6F5-167174E4F885}" type="slidenum">
              <a:t>&lt;#&gt;</a:t>
            </a:fld>
          </a:p>
        </p:txBody>
      </p:sp>
      <p:sp>
        <p:nvSpPr>
          <p:cNvPr id="5" name="PlaceHolder 4"/>
          <p:cNvSpPr>
            <a:spLocks noGrp="1"/>
          </p:cNvSpPr>
          <p:nvPr>
            <p:ph type="dt" idx="6"/>
          </p:nvPr>
        </p:nvSpPr>
        <p:spPr/>
        <p:txBody>
          <a:bodyPr/>
          <a:p>
            <a:r>
              <a:rPr lang="en-US"/>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2EAD72FE-7EF8-4482-A31C-79EF1FACEB75}" type="slidenum">
              <a:t>&lt;#&gt;</a:t>
            </a:fld>
          </a:p>
        </p:txBody>
      </p:sp>
      <p:sp>
        <p:nvSpPr>
          <p:cNvPr id="5" name="PlaceHolder 4"/>
          <p:cNvSpPr>
            <a:spLocks noGrp="1"/>
          </p:cNvSpPr>
          <p:nvPr>
            <p:ph type="dt" idx="6"/>
          </p:nvPr>
        </p:nvSpPr>
        <p:spPr/>
        <p:txBody>
          <a:bodyPr/>
          <a:p>
            <a:r>
              <a:rPr lang="en-US"/>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5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59"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0"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4CAEDFC4-85CA-44F7-B324-B4C51EAD24AB}" type="slidenum">
              <a:t>&lt;#&gt;</a:t>
            </a:fld>
          </a:p>
        </p:txBody>
      </p:sp>
      <p:sp>
        <p:nvSpPr>
          <p:cNvPr id="8" name="PlaceHolder 7"/>
          <p:cNvSpPr>
            <a:spLocks noGrp="1"/>
          </p:cNvSpPr>
          <p:nvPr>
            <p:ph type="dt" idx="6"/>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7"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2708FEDB-350F-45C1-B225-47A5FE45FB76}" type="slidenum">
              <a:t>&lt;#&gt;</a:t>
            </a:fld>
          </a:p>
        </p:txBody>
      </p:sp>
      <p:sp>
        <p:nvSpPr>
          <p:cNvPr id="6" name="PlaceHolder 5"/>
          <p:cNvSpPr>
            <a:spLocks noGrp="1"/>
          </p:cNvSpPr>
          <p:nvPr>
            <p:ph type="dt" idx="3"/>
          </p:nvPr>
        </p:nvSpPr>
        <p:spPr/>
        <p:txBody>
          <a:bodyPr/>
          <a:p>
            <a:r>
              <a:rPr lang="en-US"/>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6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4"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DD689C06-F3B0-417A-80A1-888EBB61F754}" type="slidenum">
              <a:t>&lt;#&gt;</a:t>
            </a:fld>
          </a:p>
        </p:txBody>
      </p:sp>
      <p:sp>
        <p:nvSpPr>
          <p:cNvPr id="8" name="PlaceHolder 7"/>
          <p:cNvSpPr>
            <a:spLocks noGrp="1"/>
          </p:cNvSpPr>
          <p:nvPr>
            <p:ph type="dt" idx="6"/>
          </p:nvPr>
        </p:nvSpPr>
        <p:spPr/>
        <p:txBody>
          <a:bodyPr/>
          <a:p>
            <a:r>
              <a:rPr lang="en-US"/>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6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8"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FB67D1E6-FBCB-4A2E-B4B2-A8E27C326B8F}" type="slidenum">
              <a:t>&lt;#&gt;</a:t>
            </a:fld>
          </a:p>
        </p:txBody>
      </p:sp>
      <p:sp>
        <p:nvSpPr>
          <p:cNvPr id="8" name="PlaceHolder 7"/>
          <p:cNvSpPr>
            <a:spLocks noGrp="1"/>
          </p:cNvSpPr>
          <p:nvPr>
            <p:ph type="dt" idx="6"/>
          </p:nvPr>
        </p:nvSpPr>
        <p:spPr/>
        <p:txBody>
          <a:bodyPr/>
          <a:p>
            <a:r>
              <a:rPr lang="en-US"/>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70"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1"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1DCB5CE3-EB18-45BA-8A48-0BF296C732D5}" type="slidenum">
              <a:t>&lt;#&gt;</a:t>
            </a:fld>
          </a:p>
        </p:txBody>
      </p:sp>
      <p:sp>
        <p:nvSpPr>
          <p:cNvPr id="7" name="PlaceHolder 6"/>
          <p:cNvSpPr>
            <a:spLocks noGrp="1"/>
          </p:cNvSpPr>
          <p:nvPr>
            <p:ph type="dt" idx="6"/>
          </p:nvPr>
        </p:nvSpPr>
        <p:spPr/>
        <p:txBody>
          <a:bodyPr/>
          <a:p>
            <a:r>
              <a:rPr lang="en-US"/>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7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5"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6"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 name="PlaceHolder 6"/>
          <p:cNvSpPr>
            <a:spLocks noGrp="1"/>
          </p:cNvSpPr>
          <p:nvPr>
            <p:ph type="ftr" idx="4"/>
          </p:nvPr>
        </p:nvSpPr>
        <p:spPr/>
        <p:txBody>
          <a:bodyPr/>
          <a:p>
            <a:r>
              <a:t>Footer</a:t>
            </a:r>
          </a:p>
        </p:txBody>
      </p:sp>
      <p:sp>
        <p:nvSpPr>
          <p:cNvPr id="8" name="PlaceHolder 7"/>
          <p:cNvSpPr>
            <a:spLocks noGrp="1"/>
          </p:cNvSpPr>
          <p:nvPr>
            <p:ph type="sldNum" idx="5"/>
          </p:nvPr>
        </p:nvSpPr>
        <p:spPr/>
        <p:txBody>
          <a:bodyPr/>
          <a:p>
            <a:fld id="{8B4CE251-0361-4A84-AFF4-D1C3BBC755FE}" type="slidenum">
              <a:t>&lt;#&gt;</a:t>
            </a:fld>
          </a:p>
        </p:txBody>
      </p:sp>
      <p:sp>
        <p:nvSpPr>
          <p:cNvPr id="9" name="PlaceHolder 8"/>
          <p:cNvSpPr>
            <a:spLocks noGrp="1"/>
          </p:cNvSpPr>
          <p:nvPr>
            <p:ph type="dt" idx="6"/>
          </p:nvPr>
        </p:nvSpPr>
        <p:spPr/>
        <p:txBody>
          <a:bodyPr/>
          <a:p>
            <a:r>
              <a:rPr lang="en-US"/>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78"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79"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80"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81"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82"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83"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9" name="PlaceHolder 8"/>
          <p:cNvSpPr>
            <a:spLocks noGrp="1"/>
          </p:cNvSpPr>
          <p:nvPr>
            <p:ph type="ftr" idx="4"/>
          </p:nvPr>
        </p:nvSpPr>
        <p:spPr/>
        <p:txBody>
          <a:bodyPr/>
          <a:p>
            <a:r>
              <a:t>Footer</a:t>
            </a:r>
          </a:p>
        </p:txBody>
      </p:sp>
      <p:sp>
        <p:nvSpPr>
          <p:cNvPr id="10" name="PlaceHolder 9"/>
          <p:cNvSpPr>
            <a:spLocks noGrp="1"/>
          </p:cNvSpPr>
          <p:nvPr>
            <p:ph type="sldNum" idx="5"/>
          </p:nvPr>
        </p:nvSpPr>
        <p:spPr/>
        <p:txBody>
          <a:bodyPr/>
          <a:p>
            <a:fld id="{5C74226A-AA36-43C1-8A5B-C400CE15AD8A}" type="slidenum">
              <a:t>&lt;#&gt;</a:t>
            </a:fld>
          </a:p>
        </p:txBody>
      </p:sp>
      <p:sp>
        <p:nvSpPr>
          <p:cNvPr id="11" name="PlaceHolder 10"/>
          <p:cNvSpPr>
            <a:spLocks noGrp="1"/>
          </p:cNvSpPr>
          <p:nvPr>
            <p:ph type="dt" idx="6"/>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9"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65FBE9F7-EC7E-4074-9262-C889FF1B4B0A}" type="slidenum">
              <a:t>&lt;#&gt;</a:t>
            </a:fld>
          </a:p>
        </p:txBody>
      </p:sp>
      <p:sp>
        <p:nvSpPr>
          <p:cNvPr id="6" name="PlaceHolder 5"/>
          <p:cNvSpPr>
            <a:spLocks noGrp="1"/>
          </p:cNvSpPr>
          <p:nvPr>
            <p:ph type="dt" idx="3"/>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2"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C11E5C74-707B-4CBD-84E9-50EC5921E25F}" type="slidenum">
              <a:t>&lt;#&gt;</a:t>
            </a:fld>
          </a:p>
        </p:txBody>
      </p:sp>
      <p:sp>
        <p:nvSpPr>
          <p:cNvPr id="7" name="PlaceHolder 6"/>
          <p:cNvSpPr>
            <a:spLocks noGrp="1"/>
          </p:cNvSpPr>
          <p:nvPr>
            <p:ph type="dt" idx="3"/>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10DB41FE-F5ED-4BED-A21E-64AED298231D}" type="slidenum">
              <a:t>&lt;#&gt;</a:t>
            </a:fld>
          </a:p>
        </p:txBody>
      </p:sp>
      <p:sp>
        <p:nvSpPr>
          <p:cNvPr id="5" name="PlaceHolder 4"/>
          <p:cNvSpPr>
            <a:spLocks noGrp="1"/>
          </p:cNvSpPr>
          <p:nvPr>
            <p:ph type="dt" idx="3"/>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FA17A07D-6261-456B-BAB1-209CA3F145B1}" type="slidenum">
              <a:t>&lt;#&gt;</a:t>
            </a:fld>
          </a:p>
        </p:txBody>
      </p:sp>
      <p:sp>
        <p:nvSpPr>
          <p:cNvPr id="5" name="PlaceHolder 4"/>
          <p:cNvSpPr>
            <a:spLocks noGrp="1"/>
          </p:cNvSpPr>
          <p:nvPr>
            <p:ph type="dt" idx="3"/>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1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7"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18"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8CF85E78-F675-4F81-8A7B-9DEF6E635E0B}" type="slidenum">
              <a:t>&lt;#&gt;</a:t>
            </a:fld>
          </a:p>
        </p:txBody>
      </p:sp>
      <p:sp>
        <p:nvSpPr>
          <p:cNvPr id="8" name="PlaceHolder 7"/>
          <p:cNvSpPr>
            <a:spLocks noGrp="1"/>
          </p:cNvSpPr>
          <p:nvPr>
            <p:ph type="dt" idx="3"/>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2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2"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4A03B89B-2E74-421E-8BE3-87178A65323E}" type="slidenum">
              <a:t>&lt;#&gt;</a:t>
            </a:fld>
          </a:p>
        </p:txBody>
      </p:sp>
      <p:sp>
        <p:nvSpPr>
          <p:cNvPr id="8" name="PlaceHolder 7"/>
          <p:cNvSpPr>
            <a:spLocks noGrp="1"/>
          </p:cNvSpPr>
          <p:nvPr>
            <p:ph type="dt" idx="3"/>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endParaRPr b="0" lang="en-US" sz="1400" spc="-1" strike="noStrike">
              <a:solidFill>
                <a:srgbClr val="000000"/>
              </a:solidFill>
              <a:latin typeface="Arial"/>
            </a:endParaRPr>
          </a:p>
        </p:txBody>
      </p:sp>
      <p:sp>
        <p:nvSpPr>
          <p:cNvPr id="24"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26"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US" sz="14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BEEBB5DA-6731-4CA7-AE83-5720F5AE5501}" type="slidenum">
              <a:t>&lt;#&gt;</a:t>
            </a:fld>
          </a:p>
        </p:txBody>
      </p:sp>
      <p:sp>
        <p:nvSpPr>
          <p:cNvPr id="8" name="PlaceHolder 7"/>
          <p:cNvSpPr>
            <a:spLocks noGrp="1"/>
          </p:cNvSpPr>
          <p:nvPr>
            <p:ph type="dt" idx="3"/>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a:blipFill>
      </p:bgPr>
    </p:bg>
    <p:spTree>
      <p:nvGrpSpPr>
        <p:cNvPr id="1" name=""/>
        <p:cNvGrpSpPr/>
        <p:nvPr/>
      </p:nvGrpSpPr>
      <p:grpSpPr>
        <a:xfrm>
          <a:off x="0" y="0"/>
          <a:ext cx="0" cy="0"/>
          <a:chOff x="0" y="0"/>
          <a:chExt cx="0" cy="0"/>
        </a:xfrm>
      </p:grpSpPr>
      <p:sp>
        <p:nvSpPr>
          <p:cNvPr id="0" name="Google Shape;6;p59"/>
          <p:cNvSpPr/>
          <p:nvPr/>
        </p:nvSpPr>
        <p:spPr>
          <a:xfrm flipH="1" rot="10800000">
            <a:off x="761040" y="826560"/>
            <a:ext cx="360" cy="914040"/>
          </a:xfrm>
          <a:custGeom>
            <a:avLst/>
            <a:gdLst/>
            <a:ahLst/>
            <a:rect l="l" t="t" r="r" b="b"/>
            <a:pathLst>
              <a:path w="21600" h="21600">
                <a:moveTo>
                  <a:pt x="0" y="0"/>
                </a:moveTo>
                <a:lnTo>
                  <a:pt x="21600" y="21600"/>
                </a:lnTo>
              </a:path>
            </a:pathLst>
          </a:custGeom>
          <a:noFill/>
          <a:ln w="19050">
            <a:solidFill>
              <a:srgbClr val="629dd1"/>
            </a:solidFill>
            <a:round/>
          </a:ln>
        </p:spPr>
        <p:style>
          <a:lnRef idx="0"/>
          <a:fillRef idx="0"/>
          <a:effectRef idx="0"/>
          <a:fontRef idx="minor"/>
        </p:style>
      </p:sp>
      <p:sp>
        <p:nvSpPr>
          <p:cNvPr id="1" name="PlaceHolder 1"/>
          <p:cNvSpPr>
            <a:spLocks noGrp="1"/>
          </p:cNvSpPr>
          <p:nvPr>
            <p:ph type="ftr" idx="1"/>
          </p:nvPr>
        </p:nvSpPr>
        <p:spPr>
          <a:xfrm>
            <a:off x="4843080" y="6470640"/>
            <a:ext cx="5899680" cy="272520"/>
          </a:xfrm>
          <a:prstGeom prst="rect">
            <a:avLst/>
          </a:prstGeom>
          <a:noFill/>
          <a:ln w="0">
            <a:noFill/>
          </a:ln>
        </p:spPr>
        <p:txBody>
          <a:bodyPr lIns="90000" rIns="90000" tIns="45000" bIns="45000" anchor="ctr">
            <a:noAutofit/>
          </a:bodyPr>
          <a:lstStyle>
            <a:lvl1pPr algn="ctr">
              <a:buNone/>
              <a:defRPr b="0" lang="en-US" sz="1400" spc="-1" strike="noStrike">
                <a:latin typeface="Times New Roman"/>
              </a:defRPr>
            </a:lvl1pPr>
          </a:lstStyle>
          <a:p>
            <a:pPr algn="ctr">
              <a:buNone/>
            </a:pPr>
            <a:r>
              <a:rPr b="0" lang="en-US" sz="1400" spc="-1" strike="noStrike">
                <a:latin typeface="Times New Roman"/>
              </a:rPr>
              <a:t>&lt;footer&gt;</a:t>
            </a:r>
            <a:endParaRPr b="0" lang="en-US" sz="1400" spc="-1" strike="noStrike">
              <a:latin typeface="Times New Roman"/>
            </a:endParaRPr>
          </a:p>
        </p:txBody>
      </p:sp>
      <p:sp>
        <p:nvSpPr>
          <p:cNvPr id="2" name="PlaceHolder 2"/>
          <p:cNvSpPr>
            <a:spLocks noGrp="1"/>
          </p:cNvSpPr>
          <p:nvPr>
            <p:ph type="sldNum" idx="2"/>
          </p:nvPr>
        </p:nvSpPr>
        <p:spPr>
          <a:xfrm>
            <a:off x="10837440" y="6470640"/>
            <a:ext cx="972000" cy="272520"/>
          </a:xfrm>
          <a:prstGeom prst="rect">
            <a:avLst/>
          </a:prstGeom>
          <a:noFill/>
          <a:ln w="0">
            <a:noFill/>
          </a:ln>
        </p:spPr>
        <p:txBody>
          <a:bodyPr lIns="90000" rIns="90000" tIns="45000" bIns="45000" anchor="ctr">
            <a:noAutofit/>
          </a:bodyPr>
          <a:lstStyle>
            <a:lvl1pPr>
              <a:lnSpc>
                <a:spcPct val="100000"/>
              </a:lnSpc>
              <a:buNone/>
              <a:tabLst>
                <a:tab algn="l" pos="0"/>
              </a:tabLst>
              <a:defRPr b="0" lang="en-US" sz="1000" spc="-1" strike="noStrike">
                <a:solidFill>
                  <a:srgbClr val="1a1a1a"/>
                </a:solidFill>
                <a:latin typeface="Twentieth Century"/>
                <a:ea typeface="Twentieth Century"/>
              </a:defRPr>
            </a:lvl1pPr>
          </a:lstStyle>
          <a:p>
            <a:pPr>
              <a:lnSpc>
                <a:spcPct val="100000"/>
              </a:lnSpc>
              <a:buNone/>
              <a:tabLst>
                <a:tab algn="l" pos="0"/>
              </a:tabLst>
            </a:pPr>
            <a:fld id="{28A34A05-A3EC-4A96-9454-231B01767D49}" type="slidenum">
              <a:rPr b="0" lang="en-US" sz="1000" spc="-1" strike="noStrike">
                <a:solidFill>
                  <a:srgbClr val="1a1a1a"/>
                </a:solidFill>
                <a:latin typeface="Twentieth Century"/>
                <a:ea typeface="Twentieth Century"/>
              </a:rPr>
              <a:t>&lt;number&gt;</a:t>
            </a:fld>
            <a:endParaRPr b="0" lang="en-US" sz="1000" spc="-1" strike="noStrike">
              <a:latin typeface="Times New Roman"/>
            </a:endParaRPr>
          </a:p>
        </p:txBody>
      </p:sp>
      <p:sp>
        <p:nvSpPr>
          <p:cNvPr id="3" name="PlaceHolder 3"/>
          <p:cNvSpPr>
            <a:spLocks noGrp="1"/>
          </p:cNvSpPr>
          <p:nvPr>
            <p:ph type="dt" idx="3"/>
          </p:nvPr>
        </p:nvSpPr>
        <p:spPr>
          <a:xfrm>
            <a:off x="1024200" y="6470640"/>
            <a:ext cx="2152440" cy="272520"/>
          </a:xfrm>
          <a:prstGeom prst="rect">
            <a:avLst/>
          </a:prstGeom>
          <a:noFill/>
          <a:ln w="0">
            <a:noFill/>
          </a:ln>
        </p:spPr>
        <p:txBody>
          <a:bodyPr lIns="90000" rIns="90000" tIns="45000" bIns="45000" anchor="ctr">
            <a:noAutofit/>
          </a:bodyPr>
          <a:lstStyle>
            <a:lvl1pPr>
              <a:defRPr b="0" lang="en-US" sz="1400" spc="-1" strike="noStrike">
                <a:latin typeface="Times New Roman"/>
              </a:defRPr>
            </a:lvl1pPr>
          </a:lstStyle>
          <a:p>
            <a:r>
              <a:rPr b="0" lang="en-US" sz="1400" spc="-1" strike="noStrike">
                <a:latin typeface="Times New Roman"/>
              </a:rPr>
              <a:t>&lt;date/time&gt;</a:t>
            </a:r>
            <a:endParaRPr b="0" lang="en-US" sz="1400" spc="-1" strike="noStrike">
              <a:latin typeface="Times New Roman"/>
            </a:endParaRPr>
          </a:p>
        </p:txBody>
      </p:sp>
      <p:sp>
        <p:nvSpPr>
          <p:cNvPr id="4" name="PlaceHolder 4"/>
          <p:cNvSpPr>
            <a:spLocks noGrp="1"/>
          </p:cNvSpPr>
          <p:nvPr>
            <p:ph type="title"/>
          </p:nvPr>
        </p:nvSpPr>
        <p:spPr>
          <a:xfrm>
            <a:off x="609480" y="273600"/>
            <a:ext cx="10972440" cy="1144800"/>
          </a:xfrm>
          <a:prstGeom prst="rect">
            <a:avLst/>
          </a:prstGeom>
          <a:noFill/>
          <a:ln w="0">
            <a:noFill/>
          </a:ln>
        </p:spPr>
        <p:txBody>
          <a:bodyPr lIns="0" rIns="0" tIns="0" bIns="0" anchor="ctr">
            <a:noAutofit/>
          </a:bodyPr>
          <a:p>
            <a:r>
              <a:rPr b="0" lang="en-US" sz="1400" spc="-1" strike="noStrike">
                <a:solidFill>
                  <a:srgbClr val="000000"/>
                </a:solidFill>
                <a:latin typeface="Arial"/>
              </a:rPr>
              <a:t>Click to edit the title text format</a:t>
            </a:r>
            <a:endParaRPr b="0" lang="en-US" sz="1400" spc="-1" strike="noStrike">
              <a:solidFill>
                <a:srgbClr val="000000"/>
              </a:solidFill>
              <a:latin typeface="Arial"/>
            </a:endParaRPr>
          </a:p>
        </p:txBody>
      </p:sp>
      <p:sp>
        <p:nvSpPr>
          <p:cNvPr id="5"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400" spc="-1" strike="noStrike">
                <a:solidFill>
                  <a:srgbClr val="000000"/>
                </a:solidFill>
                <a:latin typeface="Arial"/>
              </a:rPr>
              <a:t>Click to edit the outline text format</a:t>
            </a:r>
            <a:endParaRPr b="0" lang="en-US" sz="14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400" spc="-1" strike="noStrike">
                <a:solidFill>
                  <a:srgbClr val="000000"/>
                </a:solidFill>
                <a:latin typeface="Arial"/>
              </a:rPr>
              <a:t>Second Outline Level</a:t>
            </a:r>
            <a:endParaRPr b="0" lang="en-US" sz="1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400" spc="-1" strike="noStrike">
                <a:solidFill>
                  <a:srgbClr val="000000"/>
                </a:solidFill>
                <a:latin typeface="Arial"/>
              </a:rPr>
              <a:t>Third Outline Level</a:t>
            </a:r>
            <a:endParaRPr b="0" lang="en-US" sz="1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400" spc="-1" strike="noStrike">
                <a:solidFill>
                  <a:srgbClr val="000000"/>
                </a:solidFill>
                <a:latin typeface="Arial"/>
              </a:rPr>
              <a:t>Fourth Outline Level</a:t>
            </a:r>
            <a:endParaRPr b="0" lang="en-US" sz="14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a:blipFill>
      </p:bgPr>
    </p:bg>
    <p:spTree>
      <p:nvGrpSpPr>
        <p:cNvPr id="1" name=""/>
        <p:cNvGrpSpPr/>
        <p:nvPr/>
      </p:nvGrpSpPr>
      <p:grpSpPr>
        <a:xfrm>
          <a:off x="0" y="0"/>
          <a:ext cx="0" cy="0"/>
          <a:chOff x="0" y="0"/>
          <a:chExt cx="0" cy="0"/>
        </a:xfrm>
      </p:grpSpPr>
      <p:sp>
        <p:nvSpPr>
          <p:cNvPr id="42" name="Google Shape;6;p59"/>
          <p:cNvSpPr/>
          <p:nvPr/>
        </p:nvSpPr>
        <p:spPr>
          <a:xfrm flipH="1" rot="10800000">
            <a:off x="761040" y="826560"/>
            <a:ext cx="360" cy="914040"/>
          </a:xfrm>
          <a:custGeom>
            <a:avLst/>
            <a:gdLst/>
            <a:ahLst/>
            <a:rect l="l" t="t" r="r" b="b"/>
            <a:pathLst>
              <a:path w="21600" h="21600">
                <a:moveTo>
                  <a:pt x="0" y="0"/>
                </a:moveTo>
                <a:lnTo>
                  <a:pt x="21600" y="21600"/>
                </a:lnTo>
              </a:path>
            </a:pathLst>
          </a:custGeom>
          <a:noFill/>
          <a:ln w="19050">
            <a:solidFill>
              <a:srgbClr val="629dd1"/>
            </a:solidFill>
            <a:round/>
          </a:ln>
        </p:spPr>
        <p:style>
          <a:lnRef idx="0"/>
          <a:fillRef idx="0"/>
          <a:effectRef idx="0"/>
          <a:fontRef idx="minor"/>
        </p:style>
      </p:sp>
      <p:sp>
        <p:nvSpPr>
          <p:cNvPr id="43"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44" name="PlaceHolder 2"/>
          <p:cNvSpPr>
            <a:spLocks noGrp="1"/>
          </p:cNvSpPr>
          <p:nvPr>
            <p:ph type="ftr" idx="4"/>
          </p:nvPr>
        </p:nvSpPr>
        <p:spPr>
          <a:xfrm>
            <a:off x="4843080" y="6470640"/>
            <a:ext cx="5899680" cy="272520"/>
          </a:xfrm>
          <a:prstGeom prst="rect">
            <a:avLst/>
          </a:prstGeom>
          <a:noFill/>
          <a:ln w="0">
            <a:noFill/>
          </a:ln>
        </p:spPr>
        <p:txBody>
          <a:bodyPr lIns="90000" rIns="90000" tIns="45000" bIns="45000" anchor="ctr">
            <a:noAutofit/>
          </a:bodyPr>
          <a:lstStyle>
            <a:lvl1pPr algn="ctr">
              <a:buNone/>
              <a:defRPr b="0" lang="en-US" sz="1400" spc="-1" strike="noStrike">
                <a:latin typeface="Times New Roman"/>
              </a:defRPr>
            </a:lvl1pPr>
          </a:lstStyle>
          <a:p>
            <a:pPr algn="ctr">
              <a:buNone/>
            </a:pPr>
            <a:r>
              <a:rPr b="0" lang="en-US" sz="1400" spc="-1" strike="noStrike">
                <a:latin typeface="Times New Roman"/>
              </a:rPr>
              <a:t>&lt;footer&gt;</a:t>
            </a:r>
            <a:endParaRPr b="0" lang="en-US" sz="1400" spc="-1" strike="noStrike">
              <a:latin typeface="Times New Roman"/>
            </a:endParaRPr>
          </a:p>
        </p:txBody>
      </p:sp>
      <p:sp>
        <p:nvSpPr>
          <p:cNvPr id="45" name="PlaceHolder 3"/>
          <p:cNvSpPr>
            <a:spLocks noGrp="1"/>
          </p:cNvSpPr>
          <p:nvPr>
            <p:ph type="sldNum" idx="5"/>
          </p:nvPr>
        </p:nvSpPr>
        <p:spPr>
          <a:xfrm>
            <a:off x="10837440" y="6470640"/>
            <a:ext cx="972000" cy="272520"/>
          </a:xfrm>
          <a:prstGeom prst="rect">
            <a:avLst/>
          </a:prstGeom>
          <a:noFill/>
          <a:ln w="0">
            <a:noFill/>
          </a:ln>
        </p:spPr>
        <p:txBody>
          <a:bodyPr lIns="90000" rIns="90000" tIns="45000" bIns="45000" anchor="ctr">
            <a:noAutofit/>
          </a:bodyPr>
          <a:lstStyle>
            <a:lvl1pPr>
              <a:lnSpc>
                <a:spcPct val="100000"/>
              </a:lnSpc>
              <a:buNone/>
              <a:tabLst>
                <a:tab algn="l" pos="0"/>
              </a:tabLst>
              <a:defRPr b="0" lang="en-US" sz="1000" spc="-1" strike="noStrike">
                <a:solidFill>
                  <a:srgbClr val="1a1a1a"/>
                </a:solidFill>
                <a:latin typeface="Twentieth Century"/>
                <a:ea typeface="Twentieth Century"/>
              </a:defRPr>
            </a:lvl1pPr>
          </a:lstStyle>
          <a:p>
            <a:pPr>
              <a:lnSpc>
                <a:spcPct val="100000"/>
              </a:lnSpc>
              <a:buNone/>
              <a:tabLst>
                <a:tab algn="l" pos="0"/>
              </a:tabLst>
            </a:pPr>
            <a:fld id="{4632EBB4-21D0-4B5E-B325-A7665A10C72E}" type="slidenum">
              <a:rPr b="0" lang="en-US" sz="1000" spc="-1" strike="noStrike">
                <a:solidFill>
                  <a:srgbClr val="1a1a1a"/>
                </a:solidFill>
                <a:latin typeface="Twentieth Century"/>
                <a:ea typeface="Twentieth Century"/>
              </a:rPr>
              <a:t>&lt;number&gt;</a:t>
            </a:fld>
            <a:endParaRPr b="0" lang="en-US" sz="1000" spc="-1" strike="noStrike">
              <a:latin typeface="Times New Roman"/>
            </a:endParaRPr>
          </a:p>
        </p:txBody>
      </p:sp>
      <p:sp>
        <p:nvSpPr>
          <p:cNvPr id="46" name="PlaceHolder 4"/>
          <p:cNvSpPr>
            <a:spLocks noGrp="1"/>
          </p:cNvSpPr>
          <p:nvPr>
            <p:ph type="dt" idx="6"/>
          </p:nvPr>
        </p:nvSpPr>
        <p:spPr>
          <a:xfrm>
            <a:off x="1024200" y="6470640"/>
            <a:ext cx="2152440" cy="272520"/>
          </a:xfrm>
          <a:prstGeom prst="rect">
            <a:avLst/>
          </a:prstGeom>
          <a:noFill/>
          <a:ln w="0">
            <a:noFill/>
          </a:ln>
        </p:spPr>
        <p:txBody>
          <a:bodyPr lIns="90000" rIns="90000" tIns="45000" bIns="45000" anchor="ctr">
            <a:noAutofit/>
          </a:bodyPr>
          <a:lstStyle>
            <a:lvl1pPr>
              <a:defRPr b="0" lang="en-US" sz="1400" spc="-1" strike="noStrike">
                <a:latin typeface="Times New Roman"/>
              </a:defRPr>
            </a:lvl1pPr>
          </a:lstStyle>
          <a:p>
            <a:r>
              <a:rPr b="0" lang="en-US" sz="1400" spc="-1" strike="noStrike">
                <a:latin typeface="Times New Roman"/>
              </a:rPr>
              <a:t>&lt;date/time&gt;</a:t>
            </a:r>
            <a:endParaRPr b="0" lang="en-US" sz="1400" spc="-1" strike="noStrike">
              <a:latin typeface="Times New Roman"/>
            </a:endParaRPr>
          </a:p>
        </p:txBody>
      </p:sp>
      <p:sp>
        <p:nvSpPr>
          <p:cNvPr id="47"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400" spc="-1" strike="noStrike">
                <a:solidFill>
                  <a:srgbClr val="000000"/>
                </a:solidFill>
                <a:latin typeface="Arial"/>
              </a:rPr>
              <a:t>Click to edit the outline text format</a:t>
            </a:r>
            <a:endParaRPr b="0" lang="en-US" sz="14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400" spc="-1" strike="noStrike">
                <a:solidFill>
                  <a:srgbClr val="000000"/>
                </a:solidFill>
                <a:latin typeface="Arial"/>
              </a:rPr>
              <a:t>Second Outline Level</a:t>
            </a:r>
            <a:endParaRPr b="0" lang="en-US" sz="1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400" spc="-1" strike="noStrike">
                <a:solidFill>
                  <a:srgbClr val="000000"/>
                </a:solidFill>
                <a:latin typeface="Arial"/>
              </a:rPr>
              <a:t>Third Outline Level</a:t>
            </a:r>
            <a:endParaRPr b="0" lang="en-US" sz="1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400" spc="-1" strike="noStrike">
                <a:solidFill>
                  <a:srgbClr val="000000"/>
                </a:solidFill>
                <a:latin typeface="Arial"/>
              </a:rPr>
              <a:t>Fourth Outline Level</a:t>
            </a:r>
            <a:endParaRPr b="0" lang="en-US" sz="14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17.xml"/>
</Relationships>
</file>

<file path=ppt/slides/_rels/slide11.xml.rels><?xml version="1.0" encoding="UTF-8"?>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5.png"/><Relationship Id="rId2" Type="http://schemas.openxmlformats.org/officeDocument/2006/relationships/slideLayout" Target="../slideLayouts/slideLayout17.xml"/>
</Relationships>
</file>

<file path=ppt/slides/_rels/slide13.xml.rels><?xml version="1.0" encoding="UTF-8"?>
<Relationships xmlns="http://schemas.openxmlformats.org/package/2006/relationships"><Relationship Id="rId1" Type="http://schemas.openxmlformats.org/officeDocument/2006/relationships/image" Target="../media/image16.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image" Target="../media/image4.jpeg"/><Relationship Id="rId3"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xml"/>
</Relationships>
</file>

<file path=ppt/slides/_rels/slide30.xml.rels><?xml version="1.0" encoding="UTF-8"?>
<Relationships xmlns="http://schemas.openxmlformats.org/package/2006/relationships"><Relationship Id="rId1" Type="http://schemas.openxmlformats.org/officeDocument/2006/relationships/image" Target="../media/image18.jpeg"/><Relationship Id="rId2" Type="http://schemas.openxmlformats.org/officeDocument/2006/relationships/image" Target="../media/image19.jpeg"/><Relationship Id="rId3" Type="http://schemas.openxmlformats.org/officeDocument/2006/relationships/slideLayout" Target="../slideLayouts/slideLayout1.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2.xml.rels><?xml version="1.0" encoding="UTF-8"?>
<Relationships xmlns="http://schemas.openxmlformats.org/package/2006/relationships"><Relationship Id="rId1" Type="http://schemas.openxmlformats.org/officeDocument/2006/relationships/package" Target="../embeddings/oleObject1.xlsx"/><Relationship Id="rId2" Type="http://schemas.openxmlformats.org/officeDocument/2006/relationships/image" Target="../media/image20.png"/><Relationship Id="rId3" Type="http://schemas.openxmlformats.org/officeDocument/2006/relationships/image" Target="../media/image21.png"/><Relationship Id="rId4" Type="http://schemas.openxmlformats.org/officeDocument/2006/relationships/slideLayout" Target="../slideLayouts/slideLayout1.xml"/>
</Relationships>
</file>

<file path=ppt/slides/_rels/slide43.xml.rels><?xml version="1.0" encoding="UTF-8"?>
<Relationships xmlns="http://schemas.openxmlformats.org/package/2006/relationships"><Relationship Id="rId1" Type="http://schemas.openxmlformats.org/officeDocument/2006/relationships/image" Target="../media/image22.jpeg"/><Relationship Id="rId2" Type="http://schemas.openxmlformats.org/officeDocument/2006/relationships/slideLayout" Target="../slideLayouts/slideLayout1.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8.png"/><Relationship Id="rId3" Type="http://schemas.openxmlformats.org/officeDocument/2006/relationships/slideLayout" Target="../slideLayouts/slideLayout1.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image" Target="../media/image10.png"/><Relationship Id="rId3"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title"/>
          </p:nvPr>
        </p:nvSpPr>
        <p:spPr>
          <a:xfrm rot="20638800">
            <a:off x="3598920" y="1032480"/>
            <a:ext cx="6121800" cy="2096280"/>
          </a:xfrm>
          <a:prstGeom prst="rect">
            <a:avLst/>
          </a:prstGeom>
          <a:noFill/>
          <a:ln w="0">
            <a:noFill/>
          </a:ln>
        </p:spPr>
        <p:txBody>
          <a:bodyPr lIns="90000" rIns="90000" tIns="45000" bIns="45000" anchor="b">
            <a:normAutofit fontScale="41000"/>
          </a:bodyPr>
          <a:p>
            <a:pPr algn="ctr">
              <a:lnSpc>
                <a:spcPct val="90000"/>
              </a:lnSpc>
              <a:buNone/>
              <a:tabLst>
                <a:tab algn="l" pos="0"/>
              </a:tabLst>
            </a:pPr>
            <a:br>
              <a:rPr sz="8000"/>
            </a:br>
            <a:br>
              <a:rPr sz="8000"/>
            </a:br>
            <a:br>
              <a:rPr sz="8000"/>
            </a:br>
            <a:r>
              <a:rPr b="0" lang="en-US" sz="8000" spc="-1" strike="noStrike">
                <a:solidFill>
                  <a:srgbClr val="4a66ac"/>
                </a:solidFill>
                <a:latin typeface="Twentieth Century"/>
                <a:ea typeface="Twentieth Century"/>
              </a:rPr>
              <a:t>WELCOME</a:t>
            </a:r>
            <a:br>
              <a:rPr sz="8000"/>
            </a:br>
            <a:r>
              <a:rPr b="0" lang="en-US" sz="8000" spc="-1" strike="noStrike">
                <a:solidFill>
                  <a:srgbClr val="000000"/>
                </a:solidFill>
                <a:latin typeface="Twentieth Century"/>
                <a:ea typeface="Twentieth Century"/>
              </a:rPr>
              <a:t>        </a:t>
            </a:r>
            <a:r>
              <a:rPr b="0" lang="en-US" sz="8000" spc="-1" strike="noStrike">
                <a:solidFill>
                  <a:srgbClr val="4a66ac"/>
                </a:solidFill>
                <a:latin typeface="Twentieth Century"/>
                <a:ea typeface="Twentieth Century"/>
              </a:rPr>
              <a:t>NATIONAL BIG DIPPER </a:t>
            </a:r>
            <a:br>
              <a:rPr sz="8000"/>
            </a:br>
            <a:r>
              <a:rPr b="0" lang="en-US" sz="8000" spc="-1" strike="noStrike">
                <a:solidFill>
                  <a:srgbClr val="4a66ac"/>
                </a:solidFill>
                <a:latin typeface="Twentieth Century"/>
                <a:ea typeface="Twentieth Century"/>
              </a:rPr>
              <a:t>         MEMBERSHIP BODY</a:t>
            </a:r>
            <a:r>
              <a:rPr b="0" lang="en-US" sz="8000" spc="-1" strike="noStrike">
                <a:solidFill>
                  <a:srgbClr val="000000"/>
                </a:solidFill>
                <a:latin typeface="Twentieth Century"/>
                <a:ea typeface="Twentieth Century"/>
              </a:rPr>
              <a:t>      </a:t>
            </a:r>
            <a:br>
              <a:rPr sz="8000"/>
            </a:br>
            <a:r>
              <a:rPr b="0" lang="en-US" sz="8000" spc="-1" strike="noStrike">
                <a:solidFill>
                  <a:srgbClr val="000000"/>
                </a:solidFill>
                <a:latin typeface="Twentieth Century"/>
                <a:ea typeface="Twentieth Century"/>
              </a:rPr>
              <a:t>  </a:t>
            </a:r>
            <a:endParaRPr b="0" lang="en-US" sz="8000" spc="-1" strike="noStrike">
              <a:solidFill>
                <a:srgbClr val="000000"/>
              </a:solidFill>
              <a:latin typeface="Arial"/>
            </a:endParaRPr>
          </a:p>
        </p:txBody>
      </p:sp>
      <p:sp>
        <p:nvSpPr>
          <p:cNvPr id="85" name="PlaceHolder 2"/>
          <p:cNvSpPr>
            <a:spLocks noGrp="1"/>
          </p:cNvSpPr>
          <p:nvPr>
            <p:ph/>
          </p:nvPr>
        </p:nvSpPr>
        <p:spPr>
          <a:xfrm>
            <a:off x="3066480" y="3342600"/>
            <a:ext cx="8385840" cy="3131640"/>
          </a:xfrm>
          <a:prstGeom prst="rect">
            <a:avLst/>
          </a:prstGeom>
          <a:noFill/>
          <a:ln w="0">
            <a:noFill/>
          </a:ln>
        </p:spPr>
        <p:txBody>
          <a:bodyPr lIns="45720" rIns="45720" tIns="45000" bIns="45000" anchor="t">
            <a:normAutofit/>
          </a:bodyPr>
          <a:p>
            <a:pPr marL="91440" indent="-203040" algn="ctr">
              <a:lnSpc>
                <a:spcPct val="90000"/>
              </a:lnSpc>
              <a:buClr>
                <a:srgbClr val="629dd1"/>
              </a:buClr>
              <a:buFont typeface="Twentieth Century"/>
              <a:buChar char=" "/>
            </a:pPr>
            <a:r>
              <a:rPr b="0" lang="en-US" sz="3200" spc="-1" strike="noStrike">
                <a:solidFill>
                  <a:srgbClr val="000000"/>
                </a:solidFill>
                <a:latin typeface="Twentieth Century"/>
                <a:ea typeface="Twentieth Century"/>
              </a:rPr>
              <a:t>Thank you for your patience</a:t>
            </a:r>
            <a:endParaRPr b="0" lang="en-US" sz="3200" spc="-1" strike="noStrike">
              <a:solidFill>
                <a:srgbClr val="000000"/>
              </a:solidFill>
              <a:latin typeface="Arial"/>
            </a:endParaRPr>
          </a:p>
          <a:p>
            <a:pPr marL="91440" indent="-203040" algn="ctr">
              <a:lnSpc>
                <a:spcPct val="90000"/>
              </a:lnSpc>
              <a:spcBef>
                <a:spcPts val="1400"/>
              </a:spcBef>
              <a:buClr>
                <a:srgbClr val="629dd1"/>
              </a:buClr>
              <a:buFont typeface="Twentieth Century"/>
              <a:buChar char=" "/>
            </a:pPr>
            <a:r>
              <a:rPr b="0" lang="en-US" sz="3200" spc="-1" strike="noStrike">
                <a:solidFill>
                  <a:srgbClr val="000000"/>
                </a:solidFill>
                <a:latin typeface="Twentieth Century"/>
                <a:ea typeface="Twentieth Century"/>
              </a:rPr>
              <a:t> </a:t>
            </a:r>
            <a:r>
              <a:rPr b="0" lang="en-US" sz="3200" spc="-1" strike="noStrike">
                <a:solidFill>
                  <a:srgbClr val="000000"/>
                </a:solidFill>
                <a:latin typeface="Twentieth Century"/>
                <a:ea typeface="Twentieth Century"/>
              </a:rPr>
              <a:t>while we set up </a:t>
            </a:r>
            <a:endParaRPr b="0" lang="en-US" sz="3200" spc="-1" strike="noStrike">
              <a:solidFill>
                <a:srgbClr val="000000"/>
              </a:solidFill>
              <a:latin typeface="Arial"/>
            </a:endParaRPr>
          </a:p>
          <a:p>
            <a:pPr marL="91440" indent="-203040" algn="ctr">
              <a:lnSpc>
                <a:spcPct val="90000"/>
              </a:lnSpc>
              <a:spcBef>
                <a:spcPts val="1400"/>
              </a:spcBef>
              <a:buClr>
                <a:srgbClr val="629dd1"/>
              </a:buClr>
              <a:buFont typeface="Twentieth Century"/>
              <a:buChar char=" "/>
            </a:pPr>
            <a:r>
              <a:rPr b="0" lang="en-US" sz="3200" spc="-1" strike="noStrike">
                <a:solidFill>
                  <a:srgbClr val="000000"/>
                </a:solidFill>
                <a:latin typeface="Twentieth Century"/>
                <a:ea typeface="Twentieth Century"/>
              </a:rPr>
              <a:t>our Meeting presentation for today. </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Google Shape;157;p7"/>
          <p:cNvSpPr/>
          <p:nvPr/>
        </p:nvSpPr>
        <p:spPr>
          <a:xfrm>
            <a:off x="692280" y="1305360"/>
            <a:ext cx="10958040" cy="4204080"/>
          </a:xfrm>
          <a:prstGeom prst="rect">
            <a:avLst/>
          </a:prstGeom>
          <a:noFill/>
          <a:ln w="0">
            <a:noFill/>
          </a:ln>
        </p:spPr>
        <p:style>
          <a:lnRef idx="0"/>
          <a:fillRef idx="0"/>
          <a:effectRef idx="0"/>
          <a:fontRef idx="minor"/>
        </p:style>
      </p:sp>
      <p:sp>
        <p:nvSpPr>
          <p:cNvPr id="106" name="Google Shape;158;p7"/>
          <p:cNvSpPr/>
          <p:nvPr/>
        </p:nvSpPr>
        <p:spPr>
          <a:xfrm>
            <a:off x="3803400" y="117720"/>
            <a:ext cx="4583160" cy="118692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tabLst>
                <a:tab algn="l" pos="0"/>
              </a:tabLst>
            </a:pPr>
            <a:r>
              <a:rPr b="1" lang="en-US" sz="2400" spc="-1" strike="noStrike">
                <a:solidFill>
                  <a:srgbClr val="000000"/>
                </a:solidFill>
                <a:latin typeface="Twentieth Century"/>
                <a:ea typeface="Twentieth Century"/>
              </a:rPr>
              <a:t>Statement of Activities Continued</a:t>
            </a:r>
            <a:endParaRPr b="0" lang="en-US" sz="2400" spc="-1" strike="noStrike">
              <a:latin typeface="Arial"/>
            </a:endParaRPr>
          </a:p>
          <a:p>
            <a:pPr algn="ctr">
              <a:lnSpc>
                <a:spcPct val="100000"/>
              </a:lnSpc>
              <a:buNone/>
              <a:tabLst>
                <a:tab algn="l" pos="0"/>
              </a:tabLst>
            </a:pPr>
            <a:r>
              <a:rPr b="0" lang="en-US" sz="2400" spc="-1" strike="noStrike">
                <a:solidFill>
                  <a:srgbClr val="000000"/>
                </a:solidFill>
                <a:latin typeface="Twentieth Century"/>
                <a:ea typeface="Twentieth Century"/>
              </a:rPr>
              <a:t>2021-2022 thru 6/30/22</a:t>
            </a:r>
            <a:endParaRPr b="0" lang="en-US" sz="2400" spc="-1" strike="noStrike">
              <a:latin typeface="Arial"/>
            </a:endParaRPr>
          </a:p>
        </p:txBody>
      </p:sp>
      <p:pic>
        <p:nvPicPr>
          <p:cNvPr id="107" name="Google Shape;159;p7" descr=""/>
          <p:cNvPicPr/>
          <p:nvPr/>
        </p:nvPicPr>
        <p:blipFill>
          <a:blip r:embed="rId1"/>
          <a:stretch/>
        </p:blipFill>
        <p:spPr>
          <a:xfrm>
            <a:off x="1380600" y="1202400"/>
            <a:ext cx="9600840" cy="5247360"/>
          </a:xfrm>
          <a:prstGeom prst="rect">
            <a:avLst/>
          </a:prstGeom>
          <a:ln w="0">
            <a:noFill/>
          </a:ln>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1024200" y="44280"/>
            <a:ext cx="9718200" cy="810720"/>
          </a:xfrm>
          <a:prstGeom prst="rect">
            <a:avLst/>
          </a:prstGeom>
          <a:noFill/>
          <a:ln w="0">
            <a:noFill/>
          </a:ln>
        </p:spPr>
        <p:txBody>
          <a:bodyPr lIns="90000" rIns="90000" tIns="45000" bIns="45000" anchor="ctr">
            <a:normAutofit/>
          </a:bodyPr>
          <a:p>
            <a:pPr algn="ctr">
              <a:lnSpc>
                <a:spcPct val="80000"/>
              </a:lnSpc>
              <a:buNone/>
              <a:tabLst>
                <a:tab algn="l" pos="0"/>
              </a:tabLst>
            </a:pPr>
            <a:r>
              <a:rPr b="0" lang="en-US" sz="1400" spc="-1" strike="noStrike">
                <a:solidFill>
                  <a:srgbClr val="1a1a1a"/>
                </a:solidFill>
                <a:latin typeface="Arial Black"/>
                <a:ea typeface="Arial Black"/>
              </a:rPr>
              <a:t>STATEMENT OF </a:t>
            </a:r>
            <a:br>
              <a:rPr sz="1400"/>
            </a:br>
            <a:r>
              <a:rPr b="0" lang="en-US" sz="1400" spc="-1" strike="noStrike">
                <a:solidFill>
                  <a:srgbClr val="1a1a1a"/>
                </a:solidFill>
                <a:latin typeface="Arial Black"/>
                <a:ea typeface="Arial Black"/>
              </a:rPr>
              <a:t>FINANCIAL POSITION </a:t>
            </a:r>
            <a:br>
              <a:rPr sz="2400"/>
            </a:br>
            <a:r>
              <a:rPr b="0" lang="en-US" sz="1200" spc="-1" strike="noStrike">
                <a:solidFill>
                  <a:srgbClr val="1a1a1a"/>
                </a:solidFill>
                <a:latin typeface="Arial Black"/>
                <a:ea typeface="Arial Black"/>
              </a:rPr>
              <a:t>2021-2022 </a:t>
            </a:r>
            <a:endParaRPr b="0" lang="en-US" sz="1200" spc="-1" strike="noStrike">
              <a:solidFill>
                <a:srgbClr val="000000"/>
              </a:solidFill>
              <a:latin typeface="Arial"/>
            </a:endParaRPr>
          </a:p>
        </p:txBody>
      </p:sp>
      <p:pic>
        <p:nvPicPr>
          <p:cNvPr id="109" name="Google Shape;165;p8" descr=""/>
          <p:cNvPicPr/>
          <p:nvPr/>
        </p:nvPicPr>
        <p:blipFill>
          <a:blip r:embed="rId1"/>
          <a:stretch/>
        </p:blipFill>
        <p:spPr>
          <a:xfrm>
            <a:off x="1383120" y="781200"/>
            <a:ext cx="9581400" cy="5917680"/>
          </a:xfrm>
          <a:prstGeom prst="rect">
            <a:avLst/>
          </a:prstGeom>
          <a:ln w="0">
            <a:noFill/>
          </a:ln>
        </p:spPr>
      </p:pic>
    </p:spTree>
  </p:cSld>
  <p:transition spd="slow">
    <p:push dir="r"/>
  </p:transition>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999000" y="202320"/>
            <a:ext cx="9718200" cy="649440"/>
          </a:xfrm>
          <a:prstGeom prst="rect">
            <a:avLst/>
          </a:prstGeom>
          <a:noFill/>
          <a:ln w="0">
            <a:noFill/>
          </a:ln>
        </p:spPr>
        <p:txBody>
          <a:bodyPr lIns="0" rIns="0" tIns="0" bIns="0" anchor="ctr">
            <a:noAutofit/>
          </a:bodyPr>
          <a:p>
            <a:pPr algn="ctr">
              <a:lnSpc>
                <a:spcPct val="80000"/>
              </a:lnSpc>
              <a:buNone/>
              <a:tabLst>
                <a:tab algn="l" pos="0"/>
              </a:tabLst>
            </a:pPr>
            <a:r>
              <a:rPr b="0" lang="en-US" sz="2400" spc="-1" strike="noStrike">
                <a:solidFill>
                  <a:srgbClr val="1a1a1a"/>
                </a:solidFill>
                <a:latin typeface="Twentieth Century"/>
                <a:ea typeface="Twentieth Century"/>
              </a:rPr>
              <a:t>STATEMENT OF FINANCIAL POSITION CONTINUED</a:t>
            </a:r>
            <a:br>
              <a:rPr sz="2400"/>
            </a:br>
            <a:endParaRPr b="0" lang="en-US" sz="2400" spc="-1" strike="noStrike">
              <a:solidFill>
                <a:srgbClr val="000000"/>
              </a:solidFill>
              <a:latin typeface="Arial"/>
            </a:endParaRPr>
          </a:p>
        </p:txBody>
      </p:sp>
      <p:sp>
        <p:nvSpPr>
          <p:cNvPr id="111" name="Google Shape;171;p9"/>
          <p:cNvSpPr/>
          <p:nvPr/>
        </p:nvSpPr>
        <p:spPr>
          <a:xfrm>
            <a:off x="3047040" y="1028520"/>
            <a:ext cx="6091920" cy="63900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tabLst>
                <a:tab algn="l" pos="0"/>
              </a:tabLst>
            </a:pPr>
            <a:endParaRPr b="0" lang="en-US" sz="1800" spc="-1" strike="noStrike">
              <a:latin typeface="Arial"/>
            </a:endParaRPr>
          </a:p>
          <a:p>
            <a:pPr>
              <a:lnSpc>
                <a:spcPct val="100000"/>
              </a:lnSpc>
              <a:buNone/>
              <a:tabLst>
                <a:tab algn="l" pos="0"/>
              </a:tabLst>
            </a:pPr>
            <a:endParaRPr b="0" lang="en-US" sz="1800" spc="-1" strike="noStrike">
              <a:latin typeface="Arial"/>
            </a:endParaRPr>
          </a:p>
        </p:txBody>
      </p:sp>
      <p:pic>
        <p:nvPicPr>
          <p:cNvPr id="112" name="Google Shape;172;p9" descr=""/>
          <p:cNvPicPr/>
          <p:nvPr/>
        </p:nvPicPr>
        <p:blipFill>
          <a:blip r:embed="rId1"/>
          <a:stretch/>
        </p:blipFill>
        <p:spPr>
          <a:xfrm>
            <a:off x="1405080" y="924480"/>
            <a:ext cx="9600840" cy="5450040"/>
          </a:xfrm>
          <a:prstGeom prst="rect">
            <a:avLst/>
          </a:prstGeom>
          <a:ln w="0">
            <a:noFill/>
          </a:ln>
        </p:spPr>
      </p:pic>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Google Shape;177;g136e23be47b_0_0"/>
          <p:cNvSpPr/>
          <p:nvPr/>
        </p:nvSpPr>
        <p:spPr>
          <a:xfrm>
            <a:off x="4184280" y="121680"/>
            <a:ext cx="2999520" cy="621720"/>
          </a:xfrm>
          <a:prstGeom prst="rect">
            <a:avLst/>
          </a:prstGeom>
          <a:noFill/>
          <a:ln w="0">
            <a:noFill/>
          </a:ln>
        </p:spPr>
        <p:style>
          <a:lnRef idx="0"/>
          <a:fillRef idx="0"/>
          <a:effectRef idx="0"/>
          <a:fontRef idx="minor"/>
        </p:style>
        <p:txBody>
          <a:bodyPr tIns="91440" bIns="91440" anchor="t">
            <a:spAutoFit/>
          </a:bodyPr>
          <a:p>
            <a:pPr algn="ctr">
              <a:lnSpc>
                <a:spcPct val="80000"/>
              </a:lnSpc>
              <a:buNone/>
              <a:tabLst>
                <a:tab algn="l" pos="0"/>
              </a:tabLst>
            </a:pPr>
            <a:r>
              <a:rPr b="1" lang="en-US" sz="1800" spc="-1" strike="noStrike">
                <a:solidFill>
                  <a:srgbClr val="1a1a1a"/>
                </a:solidFill>
                <a:latin typeface="Arial Black"/>
                <a:ea typeface="Arial Black"/>
              </a:rPr>
              <a:t>PROPOSED BUDGET</a:t>
            </a:r>
            <a:br>
              <a:rPr sz="1800"/>
            </a:br>
            <a:r>
              <a:rPr b="1" lang="en-US" sz="1800" spc="-1" strike="noStrike">
                <a:solidFill>
                  <a:srgbClr val="1a1a1a"/>
                </a:solidFill>
                <a:latin typeface="Arial Black"/>
                <a:ea typeface="Arial Black"/>
              </a:rPr>
              <a:t>2022-2023</a:t>
            </a:r>
            <a:endParaRPr b="0" lang="en-US" sz="1800" spc="-1" strike="noStrike">
              <a:latin typeface="Arial"/>
            </a:endParaRPr>
          </a:p>
        </p:txBody>
      </p:sp>
      <p:pic>
        <p:nvPicPr>
          <p:cNvPr id="114" name="Google Shape;178;g136e23be47b_0_0" descr=""/>
          <p:cNvPicPr/>
          <p:nvPr/>
        </p:nvPicPr>
        <p:blipFill>
          <a:blip r:embed="rId1"/>
          <a:stretch/>
        </p:blipFill>
        <p:spPr>
          <a:xfrm>
            <a:off x="295560" y="749520"/>
            <a:ext cx="11437560" cy="5688720"/>
          </a:xfrm>
          <a:prstGeom prst="rect">
            <a:avLst/>
          </a:prstGeom>
          <a:ln w="0">
            <a:noFill/>
          </a:ln>
        </p:spPr>
      </p:pic>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Google Shape;183;g136e23be47b_0_5"/>
          <p:cNvSpPr/>
          <p:nvPr/>
        </p:nvSpPr>
        <p:spPr>
          <a:xfrm>
            <a:off x="4184280" y="121680"/>
            <a:ext cx="2999520" cy="621720"/>
          </a:xfrm>
          <a:prstGeom prst="rect">
            <a:avLst/>
          </a:prstGeom>
          <a:noFill/>
          <a:ln w="0">
            <a:noFill/>
          </a:ln>
        </p:spPr>
        <p:style>
          <a:lnRef idx="0"/>
          <a:fillRef idx="0"/>
          <a:effectRef idx="0"/>
          <a:fontRef idx="minor"/>
        </p:style>
        <p:txBody>
          <a:bodyPr tIns="91440" bIns="91440" anchor="t">
            <a:spAutoFit/>
          </a:bodyPr>
          <a:p>
            <a:pPr algn="ctr">
              <a:lnSpc>
                <a:spcPct val="80000"/>
              </a:lnSpc>
              <a:buNone/>
              <a:tabLst>
                <a:tab algn="l" pos="0"/>
              </a:tabLst>
            </a:pPr>
            <a:r>
              <a:rPr b="1" lang="en-US" sz="1800" spc="-1" strike="noStrike">
                <a:solidFill>
                  <a:srgbClr val="1a1a1a"/>
                </a:solidFill>
                <a:latin typeface="Arial Black"/>
                <a:ea typeface="Arial Black"/>
              </a:rPr>
              <a:t>PROPOSED BUDGET</a:t>
            </a:r>
            <a:br>
              <a:rPr sz="1800"/>
            </a:br>
            <a:r>
              <a:rPr b="1" lang="en-US" sz="1800" spc="-1" strike="noStrike">
                <a:solidFill>
                  <a:srgbClr val="1a1a1a"/>
                </a:solidFill>
                <a:latin typeface="Arial Black"/>
                <a:ea typeface="Arial Black"/>
              </a:rPr>
              <a:t>2022-2023</a:t>
            </a:r>
            <a:endParaRPr b="0" lang="en-US" sz="1800" spc="-1" strike="noStrike">
              <a:latin typeface="Arial"/>
            </a:endParaRPr>
          </a:p>
        </p:txBody>
      </p:sp>
      <p:pic>
        <p:nvPicPr>
          <p:cNvPr id="116" name="Google Shape;184;g136e23be47b_0_5" descr=""/>
          <p:cNvPicPr/>
          <p:nvPr/>
        </p:nvPicPr>
        <p:blipFill>
          <a:blip r:embed="rId1"/>
          <a:stretch/>
        </p:blipFill>
        <p:spPr>
          <a:xfrm>
            <a:off x="152280" y="682920"/>
            <a:ext cx="11905200" cy="6003000"/>
          </a:xfrm>
          <a:prstGeom prst="rect">
            <a:avLst/>
          </a:prstGeom>
          <a:ln w="0">
            <a:noFill/>
          </a:ln>
        </p:spPr>
      </p:pic>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p:nvPr>
        </p:nvSpPr>
        <p:spPr>
          <a:xfrm>
            <a:off x="838080" y="457200"/>
            <a:ext cx="10513800" cy="5717880"/>
          </a:xfrm>
          <a:prstGeom prst="rect">
            <a:avLst/>
          </a:prstGeom>
          <a:noFill/>
          <a:ln w="0">
            <a:noFill/>
          </a:ln>
        </p:spPr>
        <p:txBody>
          <a:bodyPr lIns="45720" rIns="45720" tIns="45000" bIns="45000" anchor="t">
            <a:normAutofit fontScale="90000"/>
          </a:bodyPr>
          <a:p>
            <a:pPr algn="just">
              <a:lnSpc>
                <a:spcPct val="116000"/>
              </a:lnSpc>
              <a:buNone/>
              <a:tabLst>
                <a:tab algn="l" pos="0"/>
              </a:tabLst>
            </a:pPr>
            <a:r>
              <a:rPr b="1" lang="en-US" sz="2200" spc="-1" strike="noStrike">
                <a:solidFill>
                  <a:srgbClr val="000000"/>
                </a:solidFill>
                <a:latin typeface="Arial"/>
                <a:ea typeface="Arial"/>
              </a:rPr>
              <a:t>The Big Dipper is a national auxiliary of Blue Star Mothers of America, Inc. (BSMA) that came into being in Milwaukee, WI November 7, 1951 at National Convention. The objectives of the organization are threefold: </a:t>
            </a:r>
            <a:endParaRPr b="0" lang="en-US" sz="2200" spc="-1" strike="noStrike">
              <a:solidFill>
                <a:srgbClr val="000000"/>
              </a:solidFill>
              <a:latin typeface="Arial"/>
            </a:endParaRPr>
          </a:p>
          <a:p>
            <a:pPr algn="just">
              <a:lnSpc>
                <a:spcPct val="116000"/>
              </a:lnSpc>
              <a:buNone/>
              <a:tabLst>
                <a:tab algn="l" pos="0"/>
              </a:tabLst>
            </a:pPr>
            <a:r>
              <a:rPr b="1" lang="en-US" sz="2200" spc="-1" strike="noStrike">
                <a:solidFill>
                  <a:srgbClr val="000000"/>
                </a:solidFill>
                <a:latin typeface="Arial"/>
                <a:ea typeface="Arial"/>
              </a:rPr>
              <a:t>	</a:t>
            </a:r>
            <a:r>
              <a:rPr b="1" lang="en-US" sz="2200" spc="-1" strike="noStrike">
                <a:solidFill>
                  <a:srgbClr val="000000"/>
                </a:solidFill>
                <a:latin typeface="Arial"/>
                <a:ea typeface="Arial"/>
              </a:rPr>
              <a:t>1) honoring outstanding members of the BSMA, </a:t>
            </a:r>
            <a:endParaRPr b="0" lang="en-US" sz="2200" spc="-1" strike="noStrike">
              <a:solidFill>
                <a:srgbClr val="000000"/>
              </a:solidFill>
              <a:latin typeface="Arial"/>
            </a:endParaRPr>
          </a:p>
          <a:p>
            <a:pPr algn="just">
              <a:lnSpc>
                <a:spcPct val="116000"/>
              </a:lnSpc>
              <a:buNone/>
              <a:tabLst>
                <a:tab algn="l" pos="0"/>
              </a:tabLst>
            </a:pPr>
            <a:r>
              <a:rPr b="1" lang="en-US" sz="2200" spc="-1" strike="noStrike">
                <a:solidFill>
                  <a:srgbClr val="000000"/>
                </a:solidFill>
                <a:latin typeface="Arial"/>
                <a:ea typeface="Arial"/>
              </a:rPr>
              <a:t>	</a:t>
            </a:r>
            <a:r>
              <a:rPr b="1" lang="en-US" sz="2200" spc="-1" strike="noStrike">
                <a:solidFill>
                  <a:srgbClr val="000000"/>
                </a:solidFill>
                <a:latin typeface="Arial"/>
                <a:ea typeface="Arial"/>
              </a:rPr>
              <a:t>2) sponsoring a “FUN Night” at convention and </a:t>
            </a:r>
            <a:endParaRPr b="0" lang="en-US" sz="2200" spc="-1" strike="noStrike">
              <a:solidFill>
                <a:srgbClr val="000000"/>
              </a:solidFill>
              <a:latin typeface="Arial"/>
            </a:endParaRPr>
          </a:p>
          <a:p>
            <a:pPr algn="just">
              <a:lnSpc>
                <a:spcPct val="116000"/>
              </a:lnSpc>
              <a:buNone/>
              <a:tabLst>
                <a:tab algn="l" pos="0"/>
              </a:tabLst>
            </a:pPr>
            <a:r>
              <a:rPr b="1" lang="en-US" sz="2200" spc="-1" strike="noStrike">
                <a:solidFill>
                  <a:srgbClr val="000000"/>
                </a:solidFill>
                <a:latin typeface="Arial"/>
                <a:ea typeface="Arial"/>
              </a:rPr>
              <a:t>	</a:t>
            </a:r>
            <a:r>
              <a:rPr b="1" lang="en-US" sz="2200" spc="-1" strike="noStrike">
                <a:solidFill>
                  <a:srgbClr val="000000"/>
                </a:solidFill>
                <a:latin typeface="Arial"/>
                <a:ea typeface="Arial"/>
              </a:rPr>
              <a:t>3) providing educational assistance to a Veteran, Active Duty Personnel or BSMA member; a child (grandchild) of a Veteran, Active Duty Personnel or BSMA member; or the spouse of a Veteran or active duty personnel. </a:t>
            </a:r>
            <a:endParaRPr b="0" lang="en-US" sz="2200" spc="-1" strike="noStrike">
              <a:solidFill>
                <a:srgbClr val="000000"/>
              </a:solidFill>
              <a:latin typeface="Arial"/>
            </a:endParaRPr>
          </a:p>
          <a:p>
            <a:pPr algn="just">
              <a:lnSpc>
                <a:spcPct val="116000"/>
              </a:lnSpc>
              <a:buNone/>
              <a:tabLst>
                <a:tab algn="l" pos="0"/>
              </a:tabLst>
            </a:pPr>
            <a:endParaRPr b="0" lang="en-US" sz="2200" spc="-1" strike="noStrike">
              <a:solidFill>
                <a:srgbClr val="000000"/>
              </a:solidFill>
              <a:latin typeface="Arial"/>
            </a:endParaRPr>
          </a:p>
          <a:p>
            <a:pPr algn="just">
              <a:lnSpc>
                <a:spcPct val="116000"/>
              </a:lnSpc>
              <a:buNone/>
              <a:tabLst>
                <a:tab algn="l" pos="0"/>
              </a:tabLst>
            </a:pPr>
            <a:r>
              <a:rPr b="1" lang="en-US" sz="2200" spc="-1" strike="noStrike">
                <a:solidFill>
                  <a:srgbClr val="000000"/>
                </a:solidFill>
                <a:latin typeface="Arial"/>
                <a:ea typeface="Arial"/>
              </a:rPr>
              <a:t>The Josephine Calenda educational assistance fund was dedicated to the memory of Josephine Calenda of BSMA PA22 at National BSMA Convention in Lansing, MI in 1989. </a:t>
            </a:r>
            <a:endParaRPr b="0" lang="en-US" sz="2200" spc="-1" strike="noStrike">
              <a:solidFill>
                <a:srgbClr val="000000"/>
              </a:solidFill>
              <a:latin typeface="Arial"/>
            </a:endParaRPr>
          </a:p>
          <a:p>
            <a:pPr algn="just">
              <a:lnSpc>
                <a:spcPct val="116000"/>
              </a:lnSpc>
              <a:buNone/>
              <a:tabLst>
                <a:tab algn="l" pos="0"/>
              </a:tabLst>
            </a:pPr>
            <a:r>
              <a:rPr b="1" lang="en-US" sz="2200" spc="-1" strike="noStrike">
                <a:solidFill>
                  <a:srgbClr val="000000"/>
                </a:solidFill>
                <a:latin typeface="Arial"/>
                <a:ea typeface="Arial"/>
              </a:rPr>
              <a:t>Josephine, after many years of active service in BSMA, died that year while holding the office of National Big Dipper President. </a:t>
            </a:r>
            <a:endParaRPr b="0" lang="en-US" sz="2200" spc="-1" strike="noStrike">
              <a:solidFill>
                <a:srgbClr val="000000"/>
              </a:solidFill>
              <a:latin typeface="Arial"/>
            </a:endParaRPr>
          </a:p>
          <a:p>
            <a:pPr algn="just">
              <a:lnSpc>
                <a:spcPct val="116000"/>
              </a:lnSpc>
              <a:buNone/>
              <a:tabLst>
                <a:tab algn="l" pos="0"/>
              </a:tabLst>
            </a:pPr>
            <a:r>
              <a:rPr b="1" lang="en-US" sz="2200" spc="-1" strike="noStrike">
                <a:solidFill>
                  <a:srgbClr val="000000"/>
                </a:solidFill>
                <a:latin typeface="Arial"/>
                <a:ea typeface="Arial"/>
              </a:rPr>
              <a:t>The objective of Big Dipper Auxiliary was updated over the years to include Veteran(s) Spouse.</a:t>
            </a:r>
            <a:endParaRPr b="0" lang="en-US" sz="2200" spc="-1" strike="noStrike">
              <a:solidFill>
                <a:srgbClr val="000000"/>
              </a:solidFill>
              <a:latin typeface="Arial"/>
            </a:endParaRPr>
          </a:p>
        </p:txBody>
      </p:sp>
    </p:spTree>
  </p:cSld>
  <mc:AlternateContent>
    <mc:Choice Requires="p14">
      <p:transition spd="slow" advTm="8000" p14:dur="1500">
        <p:random/>
      </p:transition>
    </mc:Choice>
    <mc:Fallback>
      <p:transition spd="slow" advTm="8000">
        <p:random/>
      </p:transition>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p:nvPr>
        </p:nvSpPr>
        <p:spPr>
          <a:xfrm>
            <a:off x="1024200" y="2286000"/>
            <a:ext cx="9718200" cy="4021560"/>
          </a:xfrm>
          <a:prstGeom prst="rect">
            <a:avLst/>
          </a:prstGeom>
          <a:noFill/>
          <a:ln w="0">
            <a:noFill/>
          </a:ln>
        </p:spPr>
        <p:txBody>
          <a:bodyPr lIns="45720" rIns="45720" tIns="45000" bIns="45000" anchor="t">
            <a:normAutofit/>
          </a:bodyPr>
          <a:p>
            <a:pPr algn="ctr">
              <a:lnSpc>
                <a:spcPct val="116000"/>
              </a:lnSpc>
              <a:buNone/>
              <a:tabLst>
                <a:tab algn="l" pos="0"/>
              </a:tabLst>
            </a:pPr>
            <a:r>
              <a:rPr b="0" lang="en-US" sz="2800" spc="-1" strike="noStrike">
                <a:solidFill>
                  <a:srgbClr val="000000"/>
                </a:solidFill>
                <a:latin typeface="Arial"/>
                <a:ea typeface="Arial"/>
              </a:rPr>
              <a:t>Persons applying for educational assistance </a:t>
            </a:r>
            <a:r>
              <a:rPr b="1" lang="en-US" sz="2800" spc="-1" strike="noStrike">
                <a:solidFill>
                  <a:srgbClr val="000000"/>
                </a:solidFill>
                <a:latin typeface="Arial"/>
                <a:ea typeface="Arial"/>
              </a:rPr>
              <a:t>must be </a:t>
            </a:r>
            <a:endParaRPr b="0" lang="en-US" sz="2800" spc="-1" strike="noStrike">
              <a:solidFill>
                <a:srgbClr val="000000"/>
              </a:solidFill>
              <a:latin typeface="Arial"/>
            </a:endParaRPr>
          </a:p>
          <a:p>
            <a:pPr algn="ctr">
              <a:lnSpc>
                <a:spcPct val="116000"/>
              </a:lnSpc>
              <a:buNone/>
              <a:tabLst>
                <a:tab algn="l" pos="0"/>
              </a:tabLst>
            </a:pPr>
            <a:r>
              <a:rPr b="1" lang="en-US" sz="2800" spc="-1" strike="noStrike">
                <a:solidFill>
                  <a:srgbClr val="000000"/>
                </a:solidFill>
                <a:latin typeface="Arial"/>
                <a:ea typeface="Arial"/>
              </a:rPr>
              <a:t>currently enrolled</a:t>
            </a:r>
            <a:r>
              <a:rPr b="0" lang="en-US" sz="2800" spc="-1" strike="noStrike">
                <a:solidFill>
                  <a:srgbClr val="000000"/>
                </a:solidFill>
                <a:latin typeface="Arial"/>
                <a:ea typeface="Arial"/>
              </a:rPr>
              <a:t> in a college or vocational school </a:t>
            </a:r>
            <a:endParaRPr b="0" lang="en-US" sz="2800" spc="-1" strike="noStrike">
              <a:solidFill>
                <a:srgbClr val="000000"/>
              </a:solidFill>
              <a:latin typeface="Arial"/>
            </a:endParaRPr>
          </a:p>
          <a:p>
            <a:pPr algn="ctr">
              <a:lnSpc>
                <a:spcPct val="116000"/>
              </a:lnSpc>
              <a:buNone/>
              <a:tabLst>
                <a:tab algn="l" pos="0"/>
              </a:tabLst>
            </a:pPr>
            <a:r>
              <a:rPr b="0" lang="en-US" sz="2800" spc="-1" strike="noStrike">
                <a:solidFill>
                  <a:srgbClr val="000000"/>
                </a:solidFill>
                <a:latin typeface="Arial"/>
                <a:ea typeface="Arial"/>
              </a:rPr>
              <a:t>pursuing a degree or certificate </a:t>
            </a:r>
            <a:endParaRPr b="0" lang="en-US" sz="2800" spc="-1" strike="noStrike">
              <a:solidFill>
                <a:srgbClr val="000000"/>
              </a:solidFill>
              <a:latin typeface="Arial"/>
            </a:endParaRPr>
          </a:p>
          <a:p>
            <a:pPr algn="ctr">
              <a:lnSpc>
                <a:spcPct val="116000"/>
              </a:lnSpc>
              <a:buNone/>
              <a:tabLst>
                <a:tab algn="l" pos="0"/>
              </a:tabLst>
            </a:pPr>
            <a:r>
              <a:rPr b="0" lang="en-US" sz="2800" spc="-1" strike="noStrike">
                <a:solidFill>
                  <a:srgbClr val="000000"/>
                </a:solidFill>
                <a:latin typeface="Arial"/>
                <a:ea typeface="Arial"/>
              </a:rPr>
              <a:t>at the time of award disbursement.</a:t>
            </a:r>
            <a:endParaRPr b="0" lang="en-US" sz="2800" spc="-1" strike="noStrike">
              <a:solidFill>
                <a:srgbClr val="000000"/>
              </a:solidFill>
              <a:latin typeface="Arial"/>
            </a:endParaRPr>
          </a:p>
          <a:p>
            <a:pPr>
              <a:lnSpc>
                <a:spcPct val="90000"/>
              </a:lnSpc>
              <a:spcBef>
                <a:spcPts val="1199"/>
              </a:spcBef>
              <a:buNone/>
              <a:tabLst>
                <a:tab algn="l" pos="0"/>
              </a:tabLst>
            </a:pPr>
            <a:endParaRPr b="0" lang="en-US" sz="2200" spc="-1" strike="noStrike">
              <a:solidFill>
                <a:srgbClr val="000000"/>
              </a:solidFill>
              <a:latin typeface="Arial"/>
            </a:endParaRPr>
          </a:p>
        </p:txBody>
      </p:sp>
    </p:spTree>
  </p:cSld>
  <mc:AlternateContent>
    <mc:Choice Requires="p14">
      <p:transition spd="slow" advTm="3000" p14:dur="1500">
        <p:random/>
      </p:transition>
    </mc:Choice>
    <mc:Fallback>
      <p:transition spd="slow" advTm="3000">
        <p:random/>
      </p:transition>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p:nvPr>
        </p:nvSpPr>
        <p:spPr>
          <a:xfrm>
            <a:off x="1024200" y="2286000"/>
            <a:ext cx="9718200" cy="4021560"/>
          </a:xfrm>
          <a:prstGeom prst="rect">
            <a:avLst/>
          </a:prstGeom>
          <a:noFill/>
          <a:ln w="0">
            <a:noFill/>
          </a:ln>
        </p:spPr>
        <p:txBody>
          <a:bodyPr lIns="45720" rIns="45720" tIns="45000" bIns="45000" anchor="t">
            <a:noAutofit/>
          </a:bodyPr>
          <a:p>
            <a:pPr algn="ctr">
              <a:lnSpc>
                <a:spcPct val="90000"/>
              </a:lnSpc>
              <a:buNone/>
              <a:tabLst>
                <a:tab algn="l" pos="0"/>
              </a:tabLst>
            </a:pPr>
            <a:r>
              <a:rPr b="0" lang="en-US" sz="2800" spc="-1" strike="noStrike">
                <a:solidFill>
                  <a:srgbClr val="242852"/>
                </a:solidFill>
                <a:latin typeface="Arial"/>
                <a:ea typeface="Arial"/>
              </a:rPr>
              <a:t>Determination of Educational Assistance will be based on the following factors listed below and each category will receive scores of 0-3</a:t>
            </a:r>
            <a:endParaRPr b="0" lang="en-US" sz="28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p:txBody>
      </p:sp>
    </p:spTree>
  </p:cSld>
  <mc:AlternateContent>
    <mc:Choice Requires="p14">
      <p:transition spd="slow" advTm="1000" p14:dur="1500">
        <p:random/>
      </p:transition>
    </mc:Choice>
    <mc:Fallback>
      <p:transition spd="slow" advTm="1000">
        <p:random/>
      </p:transition>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p:nvPr>
        </p:nvSpPr>
        <p:spPr>
          <a:xfrm>
            <a:off x="838080" y="847080"/>
            <a:ext cx="10513800" cy="5552280"/>
          </a:xfrm>
          <a:prstGeom prst="rect">
            <a:avLst/>
          </a:prstGeom>
          <a:noFill/>
          <a:ln w="0">
            <a:noFill/>
          </a:ln>
        </p:spPr>
        <p:txBody>
          <a:bodyPr lIns="45720" rIns="45720" tIns="45000" bIns="45000" anchor="t">
            <a:normAutofit/>
          </a:bodyPr>
          <a:p>
            <a:pPr>
              <a:lnSpc>
                <a:spcPct val="90000"/>
              </a:lnSpc>
              <a:buNone/>
              <a:tabLst>
                <a:tab algn="l" pos="0"/>
              </a:tabLst>
            </a:pPr>
            <a:r>
              <a:rPr b="1" lang="en-US" sz="2200" spc="-1" strike="noStrike">
                <a:solidFill>
                  <a:srgbClr val="002060"/>
                </a:solidFill>
                <a:latin typeface="Arial"/>
                <a:ea typeface="Arial"/>
              </a:rPr>
              <a:t>1. Letter of Recommendation-</a:t>
            </a:r>
            <a:r>
              <a:rPr b="1" lang="en-US" sz="2400" spc="-1" strike="noStrike">
                <a:solidFill>
                  <a:srgbClr val="002060"/>
                </a:solidFill>
                <a:latin typeface="Arial"/>
                <a:ea typeface="Arial"/>
              </a:rPr>
              <a:t> must be current, signed, dated and attached to this form to be considered complete.</a:t>
            </a:r>
            <a:endParaRPr b="0" lang="en-US" sz="2400" spc="-1" strike="noStrike">
              <a:solidFill>
                <a:srgbClr val="000000"/>
              </a:solidFill>
              <a:latin typeface="Arial"/>
            </a:endParaRPr>
          </a:p>
          <a:p>
            <a:pPr>
              <a:lnSpc>
                <a:spcPct val="116000"/>
              </a:lnSpc>
              <a:spcBef>
                <a:spcPts val="201"/>
              </a:spcBef>
              <a:buNone/>
              <a:tabLst>
                <a:tab algn="l" pos="0"/>
              </a:tabLst>
            </a:pPr>
            <a:r>
              <a:rPr b="1" lang="en-US" sz="2200" spc="-1" strike="noStrike">
                <a:solidFill>
                  <a:srgbClr val="002060"/>
                </a:solidFill>
                <a:latin typeface="Arial"/>
                <a:ea typeface="Arial"/>
              </a:rPr>
              <a:t>2. Original Biographical Essay for fiscal year application. The same essay   </a:t>
            </a:r>
            <a:r>
              <a:rPr b="1" lang="en-US" sz="2200" spc="-1" strike="noStrike">
                <a:solidFill>
                  <a:srgbClr val="002060"/>
                </a:solidFill>
                <a:latin typeface="Arial"/>
                <a:ea typeface="Arial"/>
              </a:rPr>
              <a:t>	</a:t>
            </a:r>
            <a:r>
              <a:rPr b="1" lang="en-US" sz="2200" spc="-1" strike="noStrike">
                <a:solidFill>
                  <a:srgbClr val="002060"/>
                </a:solidFill>
                <a:latin typeface="Arial"/>
                <a:ea typeface="Arial"/>
              </a:rPr>
              <a:t>can be used at two levels (National and Department levels) in the same </a:t>
            </a:r>
            <a:r>
              <a:rPr b="1" lang="en-US" sz="2200" spc="-1" strike="noStrike">
                <a:solidFill>
                  <a:srgbClr val="002060"/>
                </a:solidFill>
                <a:latin typeface="Arial"/>
                <a:ea typeface="Arial"/>
              </a:rPr>
              <a:t>	</a:t>
            </a:r>
            <a:r>
              <a:rPr b="1" lang="en-US" sz="2200" spc="-1" strike="noStrike">
                <a:solidFill>
                  <a:srgbClr val="002060"/>
                </a:solidFill>
                <a:latin typeface="Arial"/>
                <a:ea typeface="Arial"/>
              </a:rPr>
              <a:t>fiscal year. Prior essay submissions will not be accepted. Please write </a:t>
            </a:r>
            <a:r>
              <a:rPr b="1" lang="en-US" sz="2200" spc="-1" strike="noStrike">
                <a:solidFill>
                  <a:srgbClr val="002060"/>
                </a:solidFill>
                <a:latin typeface="Arial"/>
                <a:ea typeface="Arial"/>
              </a:rPr>
              <a:t>	</a:t>
            </a:r>
            <a:r>
              <a:rPr b="1" lang="en-US" sz="2200" spc="-1" strike="noStrike">
                <a:solidFill>
                  <a:srgbClr val="002060"/>
                </a:solidFill>
                <a:latin typeface="Arial"/>
                <a:ea typeface="Arial"/>
              </a:rPr>
              <a:t>350-450 word essay stating why you should be considered for Big Dipper Educational Assistance Funds. Include the course of study you plan to pursue and why; and how these funds would further your educational goals.</a:t>
            </a:r>
            <a:endParaRPr b="0" lang="en-US" sz="2200" spc="-1" strike="noStrike">
              <a:solidFill>
                <a:srgbClr val="000000"/>
              </a:solidFill>
              <a:latin typeface="Arial"/>
            </a:endParaRPr>
          </a:p>
          <a:p>
            <a:pPr>
              <a:lnSpc>
                <a:spcPct val="116000"/>
              </a:lnSpc>
              <a:spcBef>
                <a:spcPts val="201"/>
              </a:spcBef>
              <a:buNone/>
              <a:tabLst>
                <a:tab algn="l" pos="0"/>
              </a:tabLst>
            </a:pPr>
            <a:r>
              <a:rPr b="1" lang="en-US" sz="2200" spc="-1" strike="noStrike">
                <a:solidFill>
                  <a:srgbClr val="002060"/>
                </a:solidFill>
                <a:latin typeface="Arial"/>
                <a:ea typeface="Arial"/>
              </a:rPr>
              <a:t>3. Active Duty (*see below) or Veteran</a:t>
            </a:r>
            <a:endParaRPr b="0" lang="en-US" sz="2200" spc="-1" strike="noStrike">
              <a:solidFill>
                <a:srgbClr val="000000"/>
              </a:solidFill>
              <a:latin typeface="Arial"/>
            </a:endParaRPr>
          </a:p>
          <a:p>
            <a:pPr>
              <a:lnSpc>
                <a:spcPct val="116000"/>
              </a:lnSpc>
              <a:spcBef>
                <a:spcPts val="201"/>
              </a:spcBef>
              <a:buNone/>
              <a:tabLst>
                <a:tab algn="l" pos="0"/>
              </a:tabLst>
            </a:pPr>
            <a:r>
              <a:rPr b="1" lang="en-US" sz="2200" spc="-1" strike="noStrike">
                <a:solidFill>
                  <a:srgbClr val="002060"/>
                </a:solidFill>
                <a:latin typeface="Arial"/>
                <a:ea typeface="Arial"/>
              </a:rPr>
              <a:t>4. Child/Grandchild of BSMA member in good standing</a:t>
            </a:r>
            <a:endParaRPr b="0" lang="en-US" sz="2200" spc="-1" strike="noStrike">
              <a:solidFill>
                <a:srgbClr val="000000"/>
              </a:solidFill>
              <a:latin typeface="Arial"/>
            </a:endParaRPr>
          </a:p>
          <a:p>
            <a:pPr>
              <a:lnSpc>
                <a:spcPct val="116000"/>
              </a:lnSpc>
              <a:spcBef>
                <a:spcPts val="201"/>
              </a:spcBef>
              <a:buNone/>
              <a:tabLst>
                <a:tab algn="l" pos="0"/>
              </a:tabLst>
            </a:pPr>
            <a:r>
              <a:rPr b="1" lang="en-US" sz="2200" spc="-1" strike="noStrike">
                <a:solidFill>
                  <a:srgbClr val="002060"/>
                </a:solidFill>
                <a:latin typeface="Arial"/>
                <a:ea typeface="Arial"/>
              </a:rPr>
              <a:t>5. BSMA member in good standing</a:t>
            </a:r>
            <a:endParaRPr b="0" lang="en-US" sz="2200" spc="-1" strike="noStrike">
              <a:solidFill>
                <a:srgbClr val="000000"/>
              </a:solidFill>
              <a:latin typeface="Arial"/>
            </a:endParaRPr>
          </a:p>
          <a:p>
            <a:pPr>
              <a:lnSpc>
                <a:spcPct val="116000"/>
              </a:lnSpc>
              <a:spcBef>
                <a:spcPts val="201"/>
              </a:spcBef>
              <a:buNone/>
              <a:tabLst>
                <a:tab algn="l" pos="0"/>
              </a:tabLst>
            </a:pPr>
            <a:r>
              <a:rPr b="1" lang="en-US" sz="2200" spc="-1" strike="noStrike">
                <a:solidFill>
                  <a:srgbClr val="002060"/>
                </a:solidFill>
                <a:latin typeface="Arial"/>
                <a:ea typeface="Arial"/>
              </a:rPr>
              <a:t>6. Miscellaneous/Special circumstances</a:t>
            </a:r>
            <a:endParaRPr b="0" lang="en-US" sz="2200" spc="-1" strike="noStrike">
              <a:solidFill>
                <a:srgbClr val="000000"/>
              </a:solidFill>
              <a:latin typeface="Arial"/>
            </a:endParaRPr>
          </a:p>
          <a:p>
            <a:pPr>
              <a:lnSpc>
                <a:spcPct val="90000"/>
              </a:lnSpc>
              <a:spcBef>
                <a:spcPts val="1199"/>
              </a:spcBef>
              <a:buNone/>
              <a:tabLst>
                <a:tab algn="l" pos="0"/>
              </a:tabLst>
            </a:pP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p:nvPr>
        </p:nvSpPr>
        <p:spPr>
          <a:xfrm>
            <a:off x="1024200" y="2286000"/>
            <a:ext cx="9718200" cy="4021560"/>
          </a:xfrm>
          <a:prstGeom prst="rect">
            <a:avLst/>
          </a:prstGeom>
          <a:noFill/>
          <a:ln w="0">
            <a:noFill/>
          </a:ln>
        </p:spPr>
        <p:txBody>
          <a:bodyPr lIns="45720" rIns="45720" tIns="45000" bIns="45000" anchor="t">
            <a:noAutofit/>
          </a:bodyPr>
          <a:p>
            <a:pPr algn="ctr">
              <a:lnSpc>
                <a:spcPct val="116000"/>
              </a:lnSpc>
              <a:buNone/>
              <a:tabLst>
                <a:tab algn="l" pos="0"/>
              </a:tabLst>
            </a:pPr>
            <a:r>
              <a:rPr b="1" lang="en-US" sz="2800" spc="-1" strike="noStrike">
                <a:solidFill>
                  <a:srgbClr val="000000"/>
                </a:solidFill>
                <a:latin typeface="Arial"/>
                <a:ea typeface="Arial"/>
              </a:rPr>
              <a:t>ELIGIBILITY/LIMITATIONS FOR ASSISTANCE AWARD </a:t>
            </a:r>
            <a:endParaRPr b="0" lang="en-US" sz="2800" spc="-1" strike="noStrike">
              <a:solidFill>
                <a:srgbClr val="000000"/>
              </a:solidFill>
              <a:latin typeface="Arial"/>
            </a:endParaRPr>
          </a:p>
          <a:p>
            <a:pPr>
              <a:lnSpc>
                <a:spcPct val="116000"/>
              </a:lnSpc>
              <a:buNone/>
              <a:tabLst>
                <a:tab algn="l" pos="0"/>
              </a:tabLst>
            </a:pPr>
            <a:endParaRPr b="0" lang="en-US" sz="2800" spc="-1" strike="noStrike">
              <a:solidFill>
                <a:srgbClr val="000000"/>
              </a:solidFill>
              <a:latin typeface="Arial"/>
            </a:endParaRPr>
          </a:p>
          <a:p>
            <a:pPr>
              <a:lnSpc>
                <a:spcPct val="116000"/>
              </a:lnSpc>
              <a:buNone/>
              <a:tabLst>
                <a:tab algn="l" pos="0"/>
              </a:tabLst>
            </a:pPr>
            <a:endParaRPr b="0" lang="en-US" sz="2800" spc="-1" strike="noStrike">
              <a:solidFill>
                <a:srgbClr val="000000"/>
              </a:solidFill>
              <a:latin typeface="Arial"/>
            </a:endParaRPr>
          </a:p>
          <a:p>
            <a:pPr algn="ctr">
              <a:lnSpc>
                <a:spcPct val="116000"/>
              </a:lnSpc>
              <a:buNone/>
              <a:tabLst>
                <a:tab algn="l" pos="0"/>
              </a:tabLst>
            </a:pPr>
            <a:r>
              <a:rPr b="0" lang="en-US" sz="2800" spc="-1" strike="noStrike">
                <a:solidFill>
                  <a:srgbClr val="000000"/>
                </a:solidFill>
                <a:latin typeface="Arial"/>
                <a:ea typeface="Arial"/>
              </a:rPr>
              <a:t>Applicant must meet one or more </a:t>
            </a:r>
            <a:endParaRPr b="0" lang="en-US" sz="2800" spc="-1" strike="noStrike">
              <a:solidFill>
                <a:srgbClr val="000000"/>
              </a:solidFill>
              <a:latin typeface="Arial"/>
            </a:endParaRPr>
          </a:p>
          <a:p>
            <a:pPr algn="ctr">
              <a:lnSpc>
                <a:spcPct val="116000"/>
              </a:lnSpc>
              <a:buNone/>
              <a:tabLst>
                <a:tab algn="l" pos="0"/>
              </a:tabLst>
            </a:pPr>
            <a:r>
              <a:rPr b="0" lang="en-US" sz="2800" spc="-1" strike="noStrike">
                <a:solidFill>
                  <a:srgbClr val="000000"/>
                </a:solidFill>
                <a:latin typeface="Arial"/>
                <a:ea typeface="Arial"/>
              </a:rPr>
              <a:t>of the following eligibility requirements:</a:t>
            </a:r>
            <a:endParaRPr b="0" lang="en-US" sz="2800" spc="-1" strike="noStrike">
              <a:solidFill>
                <a:srgbClr val="000000"/>
              </a:solidFill>
              <a:latin typeface="Arial"/>
            </a:endParaRPr>
          </a:p>
          <a:p>
            <a:pPr>
              <a:lnSpc>
                <a:spcPct val="90000"/>
              </a:lnSpc>
              <a:spcBef>
                <a:spcPts val="1199"/>
              </a:spcBef>
              <a:buNone/>
              <a:tabLst>
                <a:tab algn="l" pos="0"/>
              </a:tabLst>
            </a:pPr>
            <a:endParaRPr b="0" lang="en-US" sz="2200" spc="-1" strike="noStrike">
              <a:solidFill>
                <a:srgbClr val="000000"/>
              </a:solidFill>
              <a:latin typeface="Arial"/>
            </a:endParaRPr>
          </a:p>
        </p:txBody>
      </p:sp>
    </p:spTree>
  </p:cSld>
  <mc:AlternateContent>
    <mc:Choice Requires="p14">
      <p:transition spd="slow" advTm="1000" p14:dur="1500">
        <p:random/>
      </p:transition>
    </mc:Choice>
    <mc:Fallback>
      <p:transition spd="slow" advTm="1000">
        <p:random/>
      </p:transition>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6" name="Google Shape;106;p2" descr=""/>
          <p:cNvPicPr/>
          <p:nvPr/>
        </p:nvPicPr>
        <p:blipFill>
          <a:blip r:embed="rId1"/>
          <a:stretch/>
        </p:blipFill>
        <p:spPr>
          <a:xfrm>
            <a:off x="838080" y="1721160"/>
            <a:ext cx="2724840" cy="2724840"/>
          </a:xfrm>
          <a:prstGeom prst="rect">
            <a:avLst/>
          </a:prstGeom>
          <a:ln w="0">
            <a:noFill/>
          </a:ln>
        </p:spPr>
      </p:pic>
      <p:pic>
        <p:nvPicPr>
          <p:cNvPr id="87" name="Google Shape;107;p2" descr=""/>
          <p:cNvPicPr/>
          <p:nvPr/>
        </p:nvPicPr>
        <p:blipFill>
          <a:blip r:embed="rId2"/>
          <a:stretch/>
        </p:blipFill>
        <p:spPr>
          <a:xfrm>
            <a:off x="8468280" y="2172600"/>
            <a:ext cx="3519720" cy="2205000"/>
          </a:xfrm>
          <a:prstGeom prst="rect">
            <a:avLst/>
          </a:prstGeom>
          <a:ln w="0">
            <a:noFill/>
          </a:ln>
        </p:spPr>
      </p:pic>
      <p:sp>
        <p:nvSpPr>
          <p:cNvPr id="88" name="PlaceHolder 1"/>
          <p:cNvSpPr>
            <a:spLocks noGrp="1"/>
          </p:cNvSpPr>
          <p:nvPr>
            <p:ph type="title"/>
          </p:nvPr>
        </p:nvSpPr>
        <p:spPr>
          <a:xfrm>
            <a:off x="1024200" y="585360"/>
            <a:ext cx="10328040" cy="1497960"/>
          </a:xfrm>
          <a:prstGeom prst="rect">
            <a:avLst/>
          </a:prstGeom>
          <a:noFill/>
          <a:ln w="0">
            <a:noFill/>
          </a:ln>
        </p:spPr>
        <p:txBody>
          <a:bodyPr lIns="90000" rIns="90000" tIns="45000" bIns="45000" anchor="ctr">
            <a:normAutofit fontScale="87000"/>
          </a:bodyPr>
          <a:p>
            <a:pPr>
              <a:lnSpc>
                <a:spcPct val="80000"/>
              </a:lnSpc>
              <a:buNone/>
              <a:tabLst>
                <a:tab algn="l" pos="0"/>
              </a:tabLst>
            </a:pPr>
            <a:r>
              <a:rPr b="1" i="1" lang="en-US" sz="5000" spc="-1" strike="noStrike">
                <a:solidFill>
                  <a:srgbClr val="242852"/>
                </a:solidFill>
                <a:latin typeface="Comic Sans MS"/>
                <a:ea typeface="Comic Sans MS"/>
              </a:rPr>
              <a:t>NATIONAL CONVENTION 2022 </a:t>
            </a:r>
            <a:endParaRPr b="0" lang="en-US" sz="5000" spc="-1" strike="noStrike">
              <a:solidFill>
                <a:srgbClr val="000000"/>
              </a:solidFill>
              <a:latin typeface="Arial"/>
            </a:endParaRPr>
          </a:p>
          <a:p>
            <a:pPr>
              <a:lnSpc>
                <a:spcPct val="80000"/>
              </a:lnSpc>
              <a:buNone/>
              <a:tabLst>
                <a:tab algn="l" pos="0"/>
              </a:tabLst>
            </a:pPr>
            <a:r>
              <a:rPr b="1" i="1" lang="en-US" sz="5000" spc="-1" strike="noStrike">
                <a:solidFill>
                  <a:srgbClr val="242852"/>
                </a:solidFill>
                <a:latin typeface="Comic Sans MS"/>
                <a:ea typeface="Comic Sans MS"/>
              </a:rPr>
              <a:t>	</a:t>
            </a:r>
            <a:r>
              <a:rPr b="1" i="1" lang="en-US" sz="5000" spc="-1" strike="noStrike">
                <a:solidFill>
                  <a:srgbClr val="242852"/>
                </a:solidFill>
                <a:latin typeface="Comic Sans MS"/>
                <a:ea typeface="Comic Sans MS"/>
              </a:rPr>
              <a:t>	</a:t>
            </a:r>
            <a:r>
              <a:rPr b="1" i="1" lang="en-US" sz="5000" spc="-1" strike="noStrike">
                <a:solidFill>
                  <a:srgbClr val="242852"/>
                </a:solidFill>
                <a:latin typeface="Comic Sans MS"/>
                <a:ea typeface="Comic Sans MS"/>
              </a:rPr>
              <a:t>	</a:t>
            </a:r>
            <a:r>
              <a:rPr b="1" i="1" lang="en-US" sz="5000" spc="-1" strike="noStrike">
                <a:solidFill>
                  <a:srgbClr val="242852"/>
                </a:solidFill>
                <a:latin typeface="Comic Sans MS"/>
                <a:ea typeface="Comic Sans MS"/>
              </a:rPr>
              <a:t>	</a:t>
            </a:r>
            <a:r>
              <a:rPr b="1" i="1" lang="en-US" sz="5000" spc="-1" strike="noStrike">
                <a:solidFill>
                  <a:srgbClr val="242852"/>
                </a:solidFill>
                <a:latin typeface="Comic Sans MS"/>
                <a:ea typeface="Comic Sans MS"/>
              </a:rPr>
              <a:t>– </a:t>
            </a:r>
            <a:r>
              <a:rPr b="1" i="1" lang="en-US" sz="5000" spc="-1" strike="noStrike">
                <a:solidFill>
                  <a:srgbClr val="242852"/>
                </a:solidFill>
                <a:latin typeface="Comic Sans MS"/>
                <a:ea typeface="Comic Sans MS"/>
              </a:rPr>
              <a:t>LONG BEACH</a:t>
            </a:r>
            <a:endParaRPr b="0" lang="en-US" sz="5000" spc="-1" strike="noStrike">
              <a:solidFill>
                <a:srgbClr val="000000"/>
              </a:solidFill>
              <a:latin typeface="Arial"/>
            </a:endParaRPr>
          </a:p>
        </p:txBody>
      </p:sp>
      <p:sp>
        <p:nvSpPr>
          <p:cNvPr id="89" name="PlaceHolder 2"/>
          <p:cNvSpPr>
            <a:spLocks noGrp="1"/>
          </p:cNvSpPr>
          <p:nvPr>
            <p:ph/>
          </p:nvPr>
        </p:nvSpPr>
        <p:spPr>
          <a:xfrm>
            <a:off x="1328760" y="2458440"/>
            <a:ext cx="9718200" cy="4021560"/>
          </a:xfrm>
          <a:prstGeom prst="rect">
            <a:avLst/>
          </a:prstGeom>
          <a:noFill/>
          <a:ln w="0">
            <a:noFill/>
          </a:ln>
        </p:spPr>
        <p:txBody>
          <a:bodyPr lIns="45720" rIns="45720" tIns="45000" bIns="45000" anchor="t">
            <a:normAutofit/>
          </a:bodyPr>
          <a:p>
            <a:pPr marL="91440" indent="-139680" algn="ctr">
              <a:lnSpc>
                <a:spcPct val="90000"/>
              </a:lnSpc>
              <a:buClr>
                <a:srgbClr val="629dd1"/>
              </a:buClr>
              <a:buFont typeface="Twentieth Century"/>
              <a:buChar char=" "/>
            </a:pPr>
            <a:br>
              <a:rPr sz="2200"/>
            </a:br>
            <a:br>
              <a:rPr sz="2200"/>
            </a:br>
            <a:r>
              <a:rPr b="1" i="1" lang="en-US" sz="6700" spc="-1" strike="noStrike">
                <a:solidFill>
                  <a:srgbClr val="242852"/>
                </a:solidFill>
                <a:latin typeface="Arial"/>
                <a:ea typeface="Arial"/>
              </a:rPr>
              <a:t>National </a:t>
            </a:r>
            <a:br>
              <a:rPr sz="6700"/>
            </a:br>
            <a:r>
              <a:rPr b="1" i="1" lang="en-US" sz="6700" spc="-1" strike="noStrike">
                <a:solidFill>
                  <a:srgbClr val="242852"/>
                </a:solidFill>
                <a:latin typeface="Arial"/>
                <a:ea typeface="Arial"/>
              </a:rPr>
              <a:t>Big Dipper</a:t>
            </a:r>
            <a:endParaRPr b="0" lang="en-US" sz="6700" spc="-1" strike="noStrike">
              <a:solidFill>
                <a:srgbClr val="000000"/>
              </a:solidFill>
              <a:latin typeface="Arial"/>
            </a:endParaRPr>
          </a:p>
          <a:p>
            <a:pPr marL="91440" indent="-425520" algn="ctr">
              <a:lnSpc>
                <a:spcPct val="90000"/>
              </a:lnSpc>
              <a:spcBef>
                <a:spcPts val="1400"/>
              </a:spcBef>
              <a:buClr>
                <a:srgbClr val="629dd1"/>
              </a:buClr>
              <a:buFont typeface="Twentieth Century"/>
              <a:buChar char=" "/>
            </a:pPr>
            <a:r>
              <a:rPr b="1" i="1" lang="en-US" sz="6700" spc="-1" strike="noStrike">
                <a:solidFill>
                  <a:srgbClr val="242852"/>
                </a:solidFill>
                <a:latin typeface="Arial"/>
                <a:ea typeface="Arial"/>
              </a:rPr>
              <a:t>71</a:t>
            </a:r>
            <a:r>
              <a:rPr b="1" i="1" lang="en-US" sz="6700" spc="-1" strike="noStrike" baseline="30000">
                <a:solidFill>
                  <a:srgbClr val="242852"/>
                </a:solidFill>
                <a:latin typeface="Arial"/>
                <a:ea typeface="Arial"/>
              </a:rPr>
              <a:t>st</a:t>
            </a:r>
            <a:r>
              <a:rPr b="1" i="1" lang="en-US" sz="6700" spc="-1" strike="noStrike">
                <a:solidFill>
                  <a:srgbClr val="242852"/>
                </a:solidFill>
                <a:latin typeface="Arial"/>
                <a:ea typeface="Arial"/>
              </a:rPr>
              <a:t> convention  </a:t>
            </a:r>
            <a:endParaRPr b="0" lang="en-US" sz="6700" spc="-1" strike="noStrike">
              <a:solidFill>
                <a:srgbClr val="000000"/>
              </a:solidFill>
              <a:latin typeface="Arial"/>
            </a:endParaRPr>
          </a:p>
        </p:txBody>
      </p:sp>
    </p:spTree>
  </p:cSld>
  <mc:AlternateContent>
    <mc:Choice Requires="p14">
      <p:transition spd="slow" advTm="5000" p14:dur="1500">
        <p:split dir="out" orient="vert"/>
      </p:transition>
    </mc:Choice>
    <mc:Fallback>
      <p:transition spd="slow" advTm="5000">
        <p:split dir="out" orient="vert"/>
      </p:transition>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p:nvPr>
        </p:nvSpPr>
        <p:spPr>
          <a:xfrm>
            <a:off x="838080" y="662760"/>
            <a:ext cx="10513800" cy="5512680"/>
          </a:xfrm>
          <a:prstGeom prst="rect">
            <a:avLst/>
          </a:prstGeom>
          <a:noFill/>
          <a:ln w="0">
            <a:noFill/>
          </a:ln>
        </p:spPr>
        <p:txBody>
          <a:bodyPr lIns="45720" rIns="45720" tIns="45000" bIns="45000" anchor="t">
            <a:normAutofit/>
          </a:bodyPr>
          <a:p>
            <a:pPr>
              <a:lnSpc>
                <a:spcPct val="90000"/>
              </a:lnSpc>
              <a:buNone/>
              <a:tabLst>
                <a:tab algn="l" pos="0"/>
              </a:tabLst>
            </a:pPr>
            <a:r>
              <a:rPr b="0" lang="en-US" sz="2800" spc="-1" strike="noStrike">
                <a:solidFill>
                  <a:srgbClr val="242852"/>
                </a:solidFill>
                <a:latin typeface="Arial"/>
                <a:ea typeface="Arial"/>
              </a:rPr>
              <a:t>*</a:t>
            </a:r>
            <a:r>
              <a:rPr b="0" lang="en-US" sz="2800" spc="-1" strike="noStrike">
                <a:solidFill>
                  <a:srgbClr val="002060"/>
                </a:solidFill>
                <a:latin typeface="Arial"/>
                <a:ea typeface="Arial"/>
              </a:rPr>
              <a:t>Active Duty U.S. Military, National Guard, Reserve Member;</a:t>
            </a:r>
            <a:endParaRPr b="0" lang="en-US" sz="2800" spc="-1" strike="noStrike">
              <a:solidFill>
                <a:srgbClr val="000000"/>
              </a:solidFill>
              <a:latin typeface="Arial"/>
            </a:endParaRPr>
          </a:p>
          <a:p>
            <a:pPr>
              <a:lnSpc>
                <a:spcPct val="90000"/>
              </a:lnSpc>
              <a:spcBef>
                <a:spcPts val="201"/>
              </a:spcBef>
              <a:buNone/>
              <a:tabLst>
                <a:tab algn="l" pos="0"/>
              </a:tabLst>
            </a:pPr>
            <a:r>
              <a:rPr b="0" lang="en-US" sz="2800" spc="-1" strike="noStrike">
                <a:solidFill>
                  <a:srgbClr val="002060"/>
                </a:solidFill>
                <a:latin typeface="Arial"/>
                <a:ea typeface="Arial"/>
              </a:rPr>
              <a:t>Retired U.S. Military member or Veteran (Honorable Discharge status’);</a:t>
            </a:r>
            <a:endParaRPr b="0" lang="en-US" sz="2800" spc="-1" strike="noStrike">
              <a:solidFill>
                <a:srgbClr val="000000"/>
              </a:solidFill>
              <a:latin typeface="Arial"/>
            </a:endParaRPr>
          </a:p>
          <a:p>
            <a:pPr>
              <a:lnSpc>
                <a:spcPct val="90000"/>
              </a:lnSpc>
              <a:spcBef>
                <a:spcPts val="201"/>
              </a:spcBef>
              <a:buNone/>
              <a:tabLst>
                <a:tab algn="l" pos="0"/>
              </a:tabLst>
            </a:pPr>
            <a:endParaRPr b="0" lang="en-US" sz="2800" spc="-1" strike="noStrike">
              <a:solidFill>
                <a:srgbClr val="000000"/>
              </a:solidFill>
              <a:latin typeface="Arial"/>
            </a:endParaRPr>
          </a:p>
          <a:p>
            <a:pPr>
              <a:lnSpc>
                <a:spcPct val="90000"/>
              </a:lnSpc>
              <a:spcBef>
                <a:spcPts val="201"/>
              </a:spcBef>
              <a:buNone/>
              <a:tabLst>
                <a:tab algn="l" pos="0"/>
              </a:tabLst>
            </a:pPr>
            <a:r>
              <a:rPr b="0" lang="en-US" sz="2800" spc="-1" strike="noStrike">
                <a:solidFill>
                  <a:srgbClr val="002060"/>
                </a:solidFill>
                <a:latin typeface="Arial"/>
                <a:ea typeface="Arial"/>
              </a:rPr>
              <a:t>Child or Grandchildren of Veteran (Honorable Discharge status’);</a:t>
            </a:r>
            <a:endParaRPr b="0" lang="en-US" sz="2800" spc="-1" strike="noStrike">
              <a:solidFill>
                <a:srgbClr val="000000"/>
              </a:solidFill>
              <a:latin typeface="Arial"/>
            </a:endParaRPr>
          </a:p>
          <a:p>
            <a:pPr>
              <a:lnSpc>
                <a:spcPct val="90000"/>
              </a:lnSpc>
              <a:spcBef>
                <a:spcPts val="201"/>
              </a:spcBef>
              <a:buNone/>
              <a:tabLst>
                <a:tab algn="l" pos="0"/>
              </a:tabLst>
            </a:pPr>
            <a:endParaRPr b="0" lang="en-US" sz="2800" spc="-1" strike="noStrike">
              <a:solidFill>
                <a:srgbClr val="000000"/>
              </a:solidFill>
              <a:latin typeface="Arial"/>
            </a:endParaRPr>
          </a:p>
          <a:p>
            <a:pPr>
              <a:lnSpc>
                <a:spcPct val="90000"/>
              </a:lnSpc>
              <a:spcBef>
                <a:spcPts val="201"/>
              </a:spcBef>
              <a:buNone/>
              <a:tabLst>
                <a:tab algn="l" pos="0"/>
              </a:tabLst>
            </a:pPr>
            <a:r>
              <a:rPr b="0" lang="en-US" sz="2800" spc="-1" strike="noStrike">
                <a:solidFill>
                  <a:srgbClr val="002060"/>
                </a:solidFill>
                <a:latin typeface="Arial"/>
                <a:ea typeface="Arial"/>
              </a:rPr>
              <a:t>Child or Grandchildren of a BSMA member/ Blue Daisy in good standing;</a:t>
            </a:r>
            <a:endParaRPr b="0" lang="en-US" sz="2800" spc="-1" strike="noStrike">
              <a:solidFill>
                <a:srgbClr val="000000"/>
              </a:solidFill>
              <a:latin typeface="Arial"/>
            </a:endParaRPr>
          </a:p>
          <a:p>
            <a:pPr>
              <a:lnSpc>
                <a:spcPct val="90000"/>
              </a:lnSpc>
              <a:spcBef>
                <a:spcPts val="403"/>
              </a:spcBef>
              <a:buNone/>
              <a:tabLst>
                <a:tab algn="l" pos="0"/>
              </a:tabLst>
            </a:pPr>
            <a:endParaRPr b="0" lang="en-US" sz="2800" spc="-1" strike="noStrike">
              <a:solidFill>
                <a:srgbClr val="000000"/>
              </a:solidFill>
              <a:latin typeface="Arial"/>
            </a:endParaRPr>
          </a:p>
          <a:p>
            <a:pPr>
              <a:lnSpc>
                <a:spcPct val="90000"/>
              </a:lnSpc>
              <a:spcBef>
                <a:spcPts val="403"/>
              </a:spcBef>
              <a:buNone/>
              <a:tabLst>
                <a:tab algn="l" pos="0"/>
              </a:tabLst>
            </a:pPr>
            <a:r>
              <a:rPr b="0" lang="en-US" sz="2800" spc="-1" strike="noStrike">
                <a:solidFill>
                  <a:srgbClr val="002060"/>
                </a:solidFill>
                <a:latin typeface="Arial"/>
                <a:ea typeface="Arial"/>
              </a:rPr>
              <a:t>Blue Star Mother of America, Inc. member in good standing;</a:t>
            </a:r>
            <a:endParaRPr b="0" lang="en-US" sz="2800" spc="-1" strike="noStrike">
              <a:solidFill>
                <a:srgbClr val="000000"/>
              </a:solidFill>
              <a:latin typeface="Arial"/>
            </a:endParaRPr>
          </a:p>
          <a:p>
            <a:pPr>
              <a:lnSpc>
                <a:spcPct val="90000"/>
              </a:lnSpc>
              <a:spcBef>
                <a:spcPts val="403"/>
              </a:spcBef>
              <a:buNone/>
              <a:tabLst>
                <a:tab algn="l" pos="0"/>
              </a:tabLst>
            </a:pPr>
            <a:endParaRPr b="0" lang="en-US" sz="2800" spc="-1" strike="noStrike">
              <a:solidFill>
                <a:srgbClr val="000000"/>
              </a:solidFill>
              <a:latin typeface="Arial"/>
            </a:endParaRPr>
          </a:p>
          <a:p>
            <a:pPr>
              <a:lnSpc>
                <a:spcPct val="90000"/>
              </a:lnSpc>
              <a:spcBef>
                <a:spcPts val="403"/>
              </a:spcBef>
              <a:buNone/>
              <a:tabLst>
                <a:tab algn="l" pos="0"/>
              </a:tabLst>
            </a:pPr>
            <a:r>
              <a:rPr b="0" lang="en-US" sz="2800" spc="-1" strike="noStrike">
                <a:solidFill>
                  <a:srgbClr val="002060"/>
                </a:solidFill>
                <a:latin typeface="Arial"/>
                <a:ea typeface="Arial"/>
              </a:rPr>
              <a:t>Spouse of Veteran (Honorable Discharge status’)</a:t>
            </a:r>
            <a:endParaRPr b="0" lang="en-US" sz="2800" spc="-1" strike="noStrike">
              <a:solidFill>
                <a:srgbClr val="000000"/>
              </a:solidFill>
              <a:latin typeface="Arial"/>
            </a:endParaRPr>
          </a:p>
          <a:p>
            <a:pPr>
              <a:lnSpc>
                <a:spcPct val="90000"/>
              </a:lnSpc>
              <a:spcBef>
                <a:spcPts val="403"/>
              </a:spcBef>
              <a:buNone/>
              <a:tabLst>
                <a:tab algn="l" pos="0"/>
              </a:tabLst>
            </a:pPr>
            <a:endParaRPr b="0" lang="en-US" sz="28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p:nvPr>
        </p:nvSpPr>
        <p:spPr>
          <a:xfrm>
            <a:off x="838080" y="795240"/>
            <a:ext cx="10513800" cy="5380200"/>
          </a:xfrm>
          <a:prstGeom prst="rect">
            <a:avLst/>
          </a:prstGeom>
          <a:noFill/>
          <a:ln w="0">
            <a:noFill/>
          </a:ln>
        </p:spPr>
        <p:txBody>
          <a:bodyPr lIns="45720" rIns="45720" tIns="45000" bIns="45000" anchor="t">
            <a:noAutofit/>
          </a:bodyPr>
          <a:p>
            <a:pPr algn="ctr">
              <a:lnSpc>
                <a:spcPct val="90000"/>
              </a:lnSpc>
              <a:buNone/>
              <a:tabLst>
                <a:tab algn="l" pos="0"/>
              </a:tabLst>
            </a:pPr>
            <a:endParaRPr b="0" lang="en-US" sz="2800" spc="-1" strike="noStrike">
              <a:solidFill>
                <a:srgbClr val="000000"/>
              </a:solidFill>
              <a:latin typeface="Arial"/>
            </a:endParaRPr>
          </a:p>
          <a:p>
            <a:pPr algn="ctr">
              <a:lnSpc>
                <a:spcPct val="90000"/>
              </a:lnSpc>
              <a:spcBef>
                <a:spcPts val="1400"/>
              </a:spcBef>
              <a:buNone/>
              <a:tabLst>
                <a:tab algn="l" pos="0"/>
              </a:tabLst>
            </a:pPr>
            <a:endParaRPr b="0" lang="en-US" sz="2800" spc="-1" strike="noStrike">
              <a:solidFill>
                <a:srgbClr val="000000"/>
              </a:solidFill>
              <a:latin typeface="Arial"/>
            </a:endParaRPr>
          </a:p>
          <a:p>
            <a:pPr algn="ctr">
              <a:lnSpc>
                <a:spcPct val="90000"/>
              </a:lnSpc>
              <a:spcBef>
                <a:spcPts val="1400"/>
              </a:spcBef>
              <a:buNone/>
              <a:tabLst>
                <a:tab algn="l" pos="0"/>
              </a:tabLst>
            </a:pPr>
            <a:r>
              <a:rPr b="1" lang="en-US" sz="4000" spc="-1" strike="noStrike">
                <a:solidFill>
                  <a:srgbClr val="242852"/>
                </a:solidFill>
                <a:latin typeface="Arial"/>
                <a:ea typeface="Arial"/>
              </a:rPr>
              <a:t>THE FOLLOWING APPLICANTS ARE </a:t>
            </a:r>
            <a:endParaRPr b="0" lang="en-US" sz="4000" spc="-1" strike="noStrike">
              <a:solidFill>
                <a:srgbClr val="000000"/>
              </a:solidFill>
              <a:latin typeface="Arial"/>
            </a:endParaRPr>
          </a:p>
          <a:p>
            <a:pPr algn="ctr">
              <a:lnSpc>
                <a:spcPct val="90000"/>
              </a:lnSpc>
              <a:spcBef>
                <a:spcPts val="1400"/>
              </a:spcBef>
              <a:buNone/>
              <a:tabLst>
                <a:tab algn="l" pos="0"/>
              </a:tabLst>
            </a:pPr>
            <a:r>
              <a:rPr b="1" lang="en-US" sz="4000" spc="-1" strike="noStrike">
                <a:solidFill>
                  <a:srgbClr val="242852"/>
                </a:solidFill>
                <a:latin typeface="Arial"/>
                <a:ea typeface="Arial"/>
              </a:rPr>
              <a:t>NOT ELIGIBLE </a:t>
            </a:r>
            <a:endParaRPr b="0" lang="en-US" sz="4000" spc="-1" strike="noStrike">
              <a:solidFill>
                <a:srgbClr val="000000"/>
              </a:solidFill>
              <a:latin typeface="Arial"/>
            </a:endParaRPr>
          </a:p>
          <a:p>
            <a:pPr algn="ctr">
              <a:lnSpc>
                <a:spcPct val="90000"/>
              </a:lnSpc>
              <a:spcBef>
                <a:spcPts val="1400"/>
              </a:spcBef>
              <a:buNone/>
              <a:tabLst>
                <a:tab algn="l" pos="0"/>
              </a:tabLst>
            </a:pPr>
            <a:r>
              <a:rPr b="1" lang="en-US" sz="4000" spc="-1" strike="noStrike">
                <a:solidFill>
                  <a:srgbClr val="242852"/>
                </a:solidFill>
                <a:latin typeface="Arial"/>
                <a:ea typeface="Arial"/>
              </a:rPr>
              <a:t>FOR AN AWARD:</a:t>
            </a:r>
            <a:endParaRPr b="0" lang="en-US" sz="40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p:nvPr>
        </p:nvSpPr>
        <p:spPr>
          <a:xfrm>
            <a:off x="914400" y="685800"/>
            <a:ext cx="10623240" cy="5631840"/>
          </a:xfrm>
          <a:prstGeom prst="rect">
            <a:avLst/>
          </a:prstGeom>
          <a:noFill/>
          <a:ln w="0">
            <a:noFill/>
          </a:ln>
        </p:spPr>
        <p:txBody>
          <a:bodyPr lIns="45720" rIns="45720" tIns="45000" bIns="45000" anchor="t">
            <a:normAutofit/>
          </a:bodyPr>
          <a:p>
            <a:pPr>
              <a:lnSpc>
                <a:spcPct val="90000"/>
              </a:lnSpc>
              <a:buNone/>
              <a:tabLst>
                <a:tab algn="l" pos="0"/>
              </a:tabLst>
            </a:pPr>
            <a:endParaRPr b="0" lang="en-US" sz="2800" spc="-1" strike="noStrike">
              <a:solidFill>
                <a:srgbClr val="000000"/>
              </a:solidFill>
              <a:latin typeface="Arial"/>
            </a:endParaRPr>
          </a:p>
          <a:p>
            <a:pPr>
              <a:lnSpc>
                <a:spcPct val="90000"/>
              </a:lnSpc>
              <a:buNone/>
              <a:tabLst>
                <a:tab algn="l" pos="0"/>
              </a:tabLst>
            </a:pPr>
            <a:endParaRPr b="0" lang="en-US" sz="2800" spc="-1" strike="noStrike">
              <a:solidFill>
                <a:srgbClr val="000000"/>
              </a:solidFill>
              <a:latin typeface="Arial"/>
            </a:endParaRPr>
          </a:p>
          <a:p>
            <a:pPr>
              <a:lnSpc>
                <a:spcPct val="116000"/>
              </a:lnSpc>
              <a:spcBef>
                <a:spcPts val="275"/>
              </a:spcBef>
              <a:buNone/>
              <a:tabLst>
                <a:tab algn="l" pos="0"/>
              </a:tabLst>
            </a:pPr>
            <a:r>
              <a:rPr b="1" lang="en-US" sz="2800" spc="-1" strike="noStrike">
                <a:solidFill>
                  <a:srgbClr val="242852"/>
                </a:solidFill>
                <a:latin typeface="Times New Roman"/>
                <a:ea typeface="Times New Roman"/>
              </a:rPr>
              <a:t>Active Duty on continuing education for graduate degrees; included but not limited to enrollment in continuing education enrollment in tech schools/ military academies. </a:t>
            </a:r>
            <a:endParaRPr b="0" lang="en-US" sz="2800" spc="-1" strike="noStrike">
              <a:solidFill>
                <a:srgbClr val="000000"/>
              </a:solidFill>
              <a:latin typeface="Arial"/>
            </a:endParaRPr>
          </a:p>
          <a:p>
            <a:pPr>
              <a:lnSpc>
                <a:spcPct val="116000"/>
              </a:lnSpc>
              <a:spcBef>
                <a:spcPts val="275"/>
              </a:spcBef>
              <a:buNone/>
              <a:tabLst>
                <a:tab algn="l" pos="0"/>
              </a:tabLst>
            </a:pPr>
            <a:endParaRPr b="0" lang="en-US" sz="2800" spc="-1" strike="noStrike">
              <a:solidFill>
                <a:srgbClr val="000000"/>
              </a:solidFill>
              <a:latin typeface="Arial"/>
            </a:endParaRPr>
          </a:p>
          <a:p>
            <a:pPr>
              <a:lnSpc>
                <a:spcPct val="116000"/>
              </a:lnSpc>
              <a:spcBef>
                <a:spcPts val="275"/>
              </a:spcBef>
              <a:buNone/>
              <a:tabLst>
                <a:tab algn="l" pos="0"/>
              </a:tabLst>
            </a:pPr>
            <a:r>
              <a:rPr b="1" lang="en-US" sz="2800" spc="-1" strike="noStrike">
                <a:solidFill>
                  <a:srgbClr val="242852"/>
                </a:solidFill>
                <a:latin typeface="Times New Roman"/>
                <a:ea typeface="Times New Roman"/>
              </a:rPr>
              <a:t>Those receiving pay to attend schooling are not eligible.</a:t>
            </a:r>
            <a:endParaRPr b="0" lang="en-US" sz="2800" spc="-1" strike="noStrike">
              <a:solidFill>
                <a:srgbClr val="000000"/>
              </a:solidFill>
              <a:latin typeface="Arial"/>
            </a:endParaRPr>
          </a:p>
          <a:p>
            <a:pPr>
              <a:lnSpc>
                <a:spcPct val="116000"/>
              </a:lnSpc>
              <a:spcBef>
                <a:spcPts val="275"/>
              </a:spcBef>
              <a:buNone/>
              <a:tabLst>
                <a:tab algn="l" pos="0"/>
              </a:tabLst>
            </a:pPr>
            <a:endParaRPr b="0" lang="en-US" sz="2800" spc="-1" strike="noStrike">
              <a:solidFill>
                <a:srgbClr val="000000"/>
              </a:solidFill>
              <a:latin typeface="Arial"/>
            </a:endParaRPr>
          </a:p>
          <a:p>
            <a:pPr>
              <a:lnSpc>
                <a:spcPct val="90000"/>
              </a:lnSpc>
              <a:spcBef>
                <a:spcPts val="6"/>
              </a:spcBef>
              <a:buNone/>
              <a:tabLst>
                <a:tab algn="l" pos="0"/>
              </a:tabLst>
            </a:pPr>
            <a:r>
              <a:rPr b="1" lang="en-US" sz="2800" spc="-1" strike="noStrike">
                <a:solidFill>
                  <a:srgbClr val="242852"/>
                </a:solidFill>
                <a:latin typeface="Times New Roman"/>
                <a:ea typeface="Times New Roman"/>
              </a:rPr>
              <a:t>Continuing Educational Classes to maintain Certificate or License.</a:t>
            </a:r>
            <a:endParaRPr b="0" lang="en-US" sz="2800" spc="-1" strike="noStrike">
              <a:solidFill>
                <a:srgbClr val="000000"/>
              </a:solidFill>
              <a:latin typeface="Arial"/>
            </a:endParaRPr>
          </a:p>
          <a:p>
            <a:pPr>
              <a:lnSpc>
                <a:spcPct val="90000"/>
              </a:lnSpc>
              <a:spcBef>
                <a:spcPts val="1199"/>
              </a:spcBef>
              <a:buNone/>
              <a:tabLst>
                <a:tab algn="l" pos="0"/>
              </a:tabLst>
            </a:pPr>
            <a:endParaRPr b="0" lang="en-US" sz="2200" spc="-1" strike="noStrike">
              <a:solidFill>
                <a:srgbClr val="000000"/>
              </a:solidFill>
              <a:latin typeface="Arial"/>
            </a:endParaRPr>
          </a:p>
        </p:txBody>
      </p:sp>
      <p:sp>
        <p:nvSpPr>
          <p:cNvPr id="125" name="Google Shape;225;p18"/>
          <p:cNvSpPr/>
          <p:nvPr/>
        </p:nvSpPr>
        <p:spPr>
          <a:xfrm>
            <a:off x="810000" y="228600"/>
            <a:ext cx="9475920" cy="1154520"/>
          </a:xfrm>
          <a:prstGeom prst="rect">
            <a:avLst/>
          </a:prstGeom>
          <a:noFill/>
          <a:ln w="0">
            <a:noFill/>
          </a:ln>
        </p:spPr>
        <p:style>
          <a:lnRef idx="0"/>
          <a:fillRef idx="0"/>
          <a:effectRef idx="0"/>
          <a:fontRef idx="minor"/>
        </p:style>
        <p:txBody>
          <a:bodyPr lIns="90000" rIns="90000" tIns="45000" bIns="45000" anchor="t">
            <a:noAutofit/>
          </a:bodyPr>
          <a:p>
            <a:pPr>
              <a:lnSpc>
                <a:spcPct val="100000"/>
              </a:lnSpc>
              <a:buNone/>
              <a:tabLst>
                <a:tab algn="l" pos="0"/>
              </a:tabLst>
            </a:pPr>
            <a:r>
              <a:rPr b="1" i="1" lang="en-US" sz="2800" spc="-1" strike="noStrike">
                <a:solidFill>
                  <a:srgbClr val="ffff00"/>
                </a:solidFill>
                <a:latin typeface="Arial"/>
                <a:ea typeface="Arial"/>
              </a:rPr>
              <a:t>            </a:t>
            </a:r>
            <a:r>
              <a:rPr b="1" i="1" lang="en-US" sz="2800" spc="-1" strike="noStrike">
                <a:solidFill>
                  <a:srgbClr val="ffff00"/>
                </a:solidFill>
                <a:latin typeface="Arial"/>
                <a:ea typeface="Arial"/>
              </a:rPr>
              <a:t>Anyone who has previously received the </a:t>
            </a:r>
            <a:endParaRPr b="0" lang="en-US" sz="2800" spc="-1" strike="noStrike">
              <a:latin typeface="Arial"/>
            </a:endParaRPr>
          </a:p>
          <a:p>
            <a:pPr>
              <a:lnSpc>
                <a:spcPct val="100000"/>
              </a:lnSpc>
              <a:buNone/>
              <a:tabLst>
                <a:tab algn="l" pos="0"/>
              </a:tabLst>
            </a:pPr>
            <a:r>
              <a:rPr b="1" i="1" lang="en-US" sz="2800" spc="-1" strike="noStrike">
                <a:solidFill>
                  <a:srgbClr val="ffff00"/>
                </a:solidFill>
                <a:latin typeface="Arial"/>
                <a:ea typeface="Arial"/>
              </a:rPr>
              <a:t>  </a:t>
            </a:r>
            <a:r>
              <a:rPr b="1" i="1" lang="en-US" sz="2800" spc="-1" strike="noStrike">
                <a:solidFill>
                  <a:srgbClr val="ffff00"/>
                </a:solidFill>
                <a:latin typeface="Arial"/>
                <a:ea typeface="Arial"/>
              </a:rPr>
              <a:t>Josephine Calenda Educational Award 2 times per level;</a:t>
            </a:r>
            <a:endParaRPr b="0" lang="en-US" sz="2800" spc="-1" strike="noStrike">
              <a:latin typeface="Arial"/>
            </a:endParaRPr>
          </a:p>
          <a:p>
            <a:pPr>
              <a:lnSpc>
                <a:spcPct val="100000"/>
              </a:lnSpc>
              <a:buNone/>
              <a:tabLst>
                <a:tab algn="l" pos="0"/>
              </a:tabLst>
            </a:pPr>
            <a:r>
              <a:rPr b="1" i="1" lang="en-US" sz="2800" spc="-1" strike="noStrike">
                <a:solidFill>
                  <a:srgbClr val="ffff00"/>
                </a:solidFill>
                <a:latin typeface="Arial"/>
                <a:ea typeface="Arial"/>
              </a:rPr>
              <a:t>           </a:t>
            </a:r>
            <a:r>
              <a:rPr b="1" i="1" lang="en-US" sz="2800" spc="-1" strike="noStrike">
                <a:solidFill>
                  <a:srgbClr val="ffff00"/>
                </a:solidFill>
                <a:latin typeface="Arial"/>
                <a:ea typeface="Arial"/>
              </a:rPr>
              <a:t>National (2 times) &amp; Department (2 times) </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p:nvPr>
        </p:nvSpPr>
        <p:spPr>
          <a:xfrm>
            <a:off x="838080" y="437400"/>
            <a:ext cx="10513800" cy="5737680"/>
          </a:xfrm>
          <a:prstGeom prst="rect">
            <a:avLst/>
          </a:prstGeom>
          <a:noFill/>
          <a:ln w="0">
            <a:noFill/>
          </a:ln>
        </p:spPr>
        <p:txBody>
          <a:bodyPr lIns="45720" rIns="45720" tIns="45000" bIns="45000" anchor="t">
            <a:normAutofit fontScale="91000"/>
          </a:bodyPr>
          <a:p>
            <a:pPr>
              <a:lnSpc>
                <a:spcPct val="116000"/>
              </a:lnSpc>
              <a:buNone/>
              <a:tabLst>
                <a:tab algn="l" pos="0"/>
              </a:tabLst>
            </a:pPr>
            <a:r>
              <a:rPr b="1" lang="en-US" sz="2800" spc="-1" strike="noStrike">
                <a:solidFill>
                  <a:srgbClr val="002060"/>
                </a:solidFill>
                <a:latin typeface="Arial"/>
                <a:ea typeface="Arial"/>
              </a:rPr>
              <a:t>APPLICATION</a:t>
            </a:r>
            <a:r>
              <a:rPr b="1" lang="en-US" sz="2800" spc="-1" strike="noStrike">
                <a:solidFill>
                  <a:srgbClr val="002060"/>
                </a:solidFill>
                <a:latin typeface="Times New Roman"/>
                <a:ea typeface="Times New Roman"/>
              </a:rPr>
              <a:t> INSTRUCTIONS</a:t>
            </a:r>
            <a:endParaRPr b="0" lang="en-US" sz="2800" spc="-1" strike="noStrike">
              <a:solidFill>
                <a:srgbClr val="000000"/>
              </a:solidFill>
              <a:latin typeface="Arial"/>
            </a:endParaRPr>
          </a:p>
          <a:p>
            <a:pPr>
              <a:lnSpc>
                <a:spcPct val="116000"/>
              </a:lnSpc>
              <a:spcBef>
                <a:spcPts val="207"/>
              </a:spcBef>
              <a:buNone/>
              <a:tabLst>
                <a:tab algn="l" pos="0"/>
              </a:tabLst>
            </a:pPr>
            <a:endParaRPr b="0" lang="en-US" sz="2800" spc="-1" strike="noStrike">
              <a:solidFill>
                <a:srgbClr val="000000"/>
              </a:solidFill>
              <a:latin typeface="Arial"/>
            </a:endParaRPr>
          </a:p>
          <a:p>
            <a:pPr>
              <a:lnSpc>
                <a:spcPct val="116000"/>
              </a:lnSpc>
              <a:spcBef>
                <a:spcPts val="6"/>
              </a:spcBef>
              <a:buNone/>
              <a:tabLst>
                <a:tab algn="l" pos="0"/>
              </a:tabLst>
            </a:pPr>
            <a:r>
              <a:rPr b="0" lang="en-US" sz="2800" spc="-1" strike="noStrike">
                <a:solidFill>
                  <a:srgbClr val="002060"/>
                </a:solidFill>
                <a:latin typeface="Arial"/>
                <a:ea typeface="Arial"/>
              </a:rPr>
              <a:t>The BSMA National Big Dipper Auxiliary and Josephine Calenda Educational Assistance Committee are not responsible for incomplete, lost or misdirected applications. No notification will be made of any incomplete applications or use of improper applications, submission must be on current application year form. Applications are not returned, all application information submitted becomes the property of the BSMA National/Department Big Dipper Auxiliary at the level they are submitted. Applications must be received no later than </a:t>
            </a:r>
            <a:r>
              <a:rPr b="0" lang="en-US" sz="2800" spc="-1" strike="sngStrike">
                <a:solidFill>
                  <a:srgbClr val="ffff00"/>
                </a:solidFill>
                <a:latin typeface="Arial"/>
                <a:ea typeface="Arial"/>
              </a:rPr>
              <a:t>sixty (60)  </a:t>
            </a:r>
            <a:r>
              <a:rPr b="0" lang="en-US" sz="2800" spc="-1" strike="noStrike">
                <a:solidFill>
                  <a:srgbClr val="ffff00"/>
                </a:solidFill>
                <a:latin typeface="Arial"/>
                <a:ea typeface="Arial"/>
              </a:rPr>
              <a:t> </a:t>
            </a:r>
            <a:r>
              <a:rPr b="0" lang="en-US" sz="2800" spc="-1" strike="noStrike">
                <a:solidFill>
                  <a:srgbClr val="0d0d0d"/>
                </a:solidFill>
                <a:latin typeface="Arial"/>
                <a:ea typeface="Arial"/>
              </a:rPr>
              <a:t>thirty (30)</a:t>
            </a:r>
            <a:r>
              <a:rPr b="0" lang="en-US" sz="2800" spc="-1" strike="noStrike">
                <a:solidFill>
                  <a:srgbClr val="ffff00"/>
                </a:solidFill>
                <a:latin typeface="Arial"/>
                <a:ea typeface="Arial"/>
              </a:rPr>
              <a:t> </a:t>
            </a:r>
            <a:r>
              <a:rPr b="0" lang="en-US" sz="2800" spc="-1" strike="noStrike">
                <a:solidFill>
                  <a:srgbClr val="002060"/>
                </a:solidFill>
                <a:latin typeface="Arial"/>
                <a:ea typeface="Arial"/>
              </a:rPr>
              <a:t>days</a:t>
            </a:r>
            <a:r>
              <a:rPr b="0" lang="en-US" sz="2800" spc="-1" strike="noStrike">
                <a:solidFill>
                  <a:srgbClr val="ffff00"/>
                </a:solidFill>
                <a:latin typeface="Arial"/>
                <a:ea typeface="Arial"/>
              </a:rPr>
              <a:t> </a:t>
            </a:r>
            <a:r>
              <a:rPr b="0" lang="en-US" sz="2800" spc="-1" strike="noStrike">
                <a:solidFill>
                  <a:srgbClr val="002060"/>
                </a:solidFill>
                <a:latin typeface="Arial"/>
                <a:ea typeface="Arial"/>
              </a:rPr>
              <a:t>before National/Department Convention to be considered eligible.  </a:t>
            </a:r>
            <a:endParaRPr b="0" lang="en-US" sz="2800" spc="-1" strike="noStrike">
              <a:solidFill>
                <a:srgbClr val="000000"/>
              </a:solidFill>
              <a:latin typeface="Arial"/>
            </a:endParaRPr>
          </a:p>
          <a:p>
            <a:pPr marL="69840" indent="-161640">
              <a:lnSpc>
                <a:spcPct val="116000"/>
              </a:lnSpc>
              <a:spcBef>
                <a:spcPts val="6"/>
              </a:spcBef>
              <a:buClr>
                <a:srgbClr val="629dd1"/>
              </a:buClr>
              <a:buFont typeface="Twentieth Century"/>
              <a:buChar char=" "/>
              <a:tabLst>
                <a:tab algn="l" pos="0"/>
              </a:tabLst>
            </a:pPr>
            <a:r>
              <a:rPr b="0" lang="en-US" sz="2800" spc="-1" strike="noStrike">
                <a:solidFill>
                  <a:srgbClr val="002060"/>
                </a:solidFill>
                <a:latin typeface="Arial"/>
                <a:ea typeface="Arial"/>
              </a:rPr>
              <a:t>Deadline date:_________</a:t>
            </a:r>
            <a:endParaRPr b="0" lang="en-US" sz="2800" spc="-1" strike="noStrike">
              <a:solidFill>
                <a:srgbClr val="000000"/>
              </a:solidFill>
              <a:latin typeface="Arial"/>
            </a:endParaRPr>
          </a:p>
          <a:p>
            <a:pPr>
              <a:lnSpc>
                <a:spcPct val="90000"/>
              </a:lnSpc>
              <a:spcBef>
                <a:spcPts val="1199"/>
              </a:spcBef>
              <a:buNone/>
              <a:tabLst>
                <a:tab algn="l" pos="0"/>
              </a:tabLst>
            </a:pP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p:nvPr>
        </p:nvSpPr>
        <p:spPr>
          <a:xfrm>
            <a:off x="838080" y="490320"/>
            <a:ext cx="10513800" cy="5684760"/>
          </a:xfrm>
          <a:prstGeom prst="rect">
            <a:avLst/>
          </a:prstGeom>
          <a:noFill/>
          <a:ln w="0">
            <a:noFill/>
          </a:ln>
        </p:spPr>
        <p:txBody>
          <a:bodyPr lIns="45720" rIns="45720" tIns="45000" bIns="45000" anchor="t">
            <a:normAutofit/>
          </a:bodyPr>
          <a:p>
            <a:pPr marL="69840" indent="-177840" algn="ctr">
              <a:lnSpc>
                <a:spcPct val="90000"/>
              </a:lnSpc>
              <a:buClr>
                <a:srgbClr val="629dd1"/>
              </a:buClr>
              <a:buFont typeface="Twentieth Century"/>
              <a:buChar char=" "/>
            </a:pPr>
            <a:r>
              <a:rPr b="1" lang="en-US" sz="2800" spc="-1" strike="noStrike">
                <a:solidFill>
                  <a:srgbClr val="002060"/>
                </a:solidFill>
                <a:latin typeface="Arial"/>
                <a:ea typeface="Arial"/>
              </a:rPr>
              <a:t>Current Year application must be used and</a:t>
            </a:r>
            <a:endParaRPr b="0" lang="en-US" sz="2800" spc="-1" strike="noStrike">
              <a:solidFill>
                <a:srgbClr val="000000"/>
              </a:solidFill>
              <a:latin typeface="Arial"/>
            </a:endParaRPr>
          </a:p>
          <a:p>
            <a:pPr marL="69840" indent="-177840" algn="ctr">
              <a:lnSpc>
                <a:spcPct val="90000"/>
              </a:lnSpc>
              <a:spcBef>
                <a:spcPts val="6"/>
              </a:spcBef>
              <a:buClr>
                <a:srgbClr val="629dd1"/>
              </a:buClr>
              <a:buFont typeface="Twentieth Century"/>
              <a:buChar char=" "/>
            </a:pPr>
            <a:r>
              <a:rPr b="1" lang="en-US" sz="2800" spc="-1" strike="noStrike">
                <a:solidFill>
                  <a:srgbClr val="002060"/>
                </a:solidFill>
                <a:latin typeface="Arial"/>
                <a:ea typeface="Arial"/>
              </a:rPr>
              <a:t> </a:t>
            </a:r>
            <a:r>
              <a:rPr b="1" lang="en-US" sz="2800" spc="-1" strike="noStrike">
                <a:solidFill>
                  <a:srgbClr val="002060"/>
                </a:solidFill>
                <a:latin typeface="Arial"/>
                <a:ea typeface="Arial"/>
              </a:rPr>
              <a:t>include the ALL the following:</a:t>
            </a:r>
            <a:endParaRPr b="0" lang="en-US" sz="2800" spc="-1" strike="noStrike">
              <a:solidFill>
                <a:srgbClr val="000000"/>
              </a:solidFill>
              <a:latin typeface="Arial"/>
            </a:endParaRPr>
          </a:p>
          <a:p>
            <a:pPr>
              <a:lnSpc>
                <a:spcPct val="90000"/>
              </a:lnSpc>
              <a:spcBef>
                <a:spcPts val="6"/>
              </a:spcBef>
              <a:buNone/>
              <a:tabLst>
                <a:tab algn="l" pos="0"/>
              </a:tabLst>
            </a:pPr>
            <a:endParaRPr b="0" lang="en-US" sz="2800" spc="-1" strike="noStrike">
              <a:solidFill>
                <a:srgbClr val="000000"/>
              </a:solidFill>
              <a:latin typeface="Arial"/>
            </a:endParaRPr>
          </a:p>
          <a:p>
            <a:pPr marL="91440" indent="-177840">
              <a:lnSpc>
                <a:spcPct val="90000"/>
              </a:lnSpc>
              <a:spcBef>
                <a:spcPts val="201"/>
              </a:spcBef>
              <a:buClr>
                <a:srgbClr val="629dd1"/>
              </a:buClr>
              <a:buFont typeface="Twentieth Century"/>
              <a:buChar char=" "/>
              <a:tabLst>
                <a:tab algn="l" pos="0"/>
              </a:tabLst>
            </a:pPr>
            <a:r>
              <a:rPr b="1" lang="en-US" sz="2800" spc="-1" strike="noStrike">
                <a:solidFill>
                  <a:srgbClr val="002060"/>
                </a:solidFill>
                <a:latin typeface="Arial"/>
                <a:ea typeface="Arial"/>
              </a:rPr>
              <a:t>	</a:t>
            </a:r>
            <a:r>
              <a:rPr b="1" lang="en-US" sz="2800" spc="-1" strike="noStrike">
                <a:solidFill>
                  <a:srgbClr val="002060"/>
                </a:solidFill>
                <a:latin typeface="Arial"/>
                <a:ea typeface="Arial"/>
              </a:rPr>
              <a:t>1.</a:t>
            </a:r>
            <a:r>
              <a:rPr b="1" lang="en-US" sz="2800" spc="-1" strike="noStrike">
                <a:solidFill>
                  <a:srgbClr val="002060"/>
                </a:solidFill>
                <a:latin typeface="Arial"/>
                <a:ea typeface="Arial"/>
              </a:rPr>
              <a:t>	</a:t>
            </a:r>
            <a:r>
              <a:rPr b="1" lang="en-US" sz="2800" spc="-1" strike="noStrike">
                <a:solidFill>
                  <a:srgbClr val="002060"/>
                </a:solidFill>
                <a:latin typeface="Arial"/>
                <a:ea typeface="Arial"/>
              </a:rPr>
              <a:t>Applicant Checklist Sheet (Attached)</a:t>
            </a:r>
            <a:endParaRPr b="0" lang="en-US" sz="2800" spc="-1" strike="noStrike">
              <a:solidFill>
                <a:srgbClr val="000000"/>
              </a:solidFill>
              <a:latin typeface="Arial"/>
            </a:endParaRPr>
          </a:p>
          <a:p>
            <a:pPr>
              <a:lnSpc>
                <a:spcPct val="90000"/>
              </a:lnSpc>
              <a:spcBef>
                <a:spcPts val="201"/>
              </a:spcBef>
              <a:buNone/>
              <a:tabLst>
                <a:tab algn="l" pos="0"/>
              </a:tabLst>
            </a:pPr>
            <a:endParaRPr b="0" lang="en-US" sz="2800" spc="-1" strike="noStrike">
              <a:solidFill>
                <a:srgbClr val="000000"/>
              </a:solidFill>
              <a:latin typeface="Arial"/>
            </a:endParaRPr>
          </a:p>
          <a:p>
            <a:pPr marL="91440" indent="-177840">
              <a:lnSpc>
                <a:spcPct val="90000"/>
              </a:lnSpc>
              <a:spcBef>
                <a:spcPts val="201"/>
              </a:spcBef>
              <a:buClr>
                <a:srgbClr val="629dd1"/>
              </a:buClr>
              <a:buFont typeface="Twentieth Century"/>
              <a:buChar char=" "/>
              <a:tabLst>
                <a:tab algn="l" pos="0"/>
              </a:tabLst>
            </a:pPr>
            <a:r>
              <a:rPr b="1" lang="en-US" sz="2800" spc="-1" strike="noStrike">
                <a:solidFill>
                  <a:srgbClr val="002060"/>
                </a:solidFill>
                <a:latin typeface="Arial"/>
                <a:ea typeface="Arial"/>
              </a:rPr>
              <a:t>	</a:t>
            </a:r>
            <a:r>
              <a:rPr b="1" lang="en-US" sz="2800" spc="-1" strike="noStrike">
                <a:solidFill>
                  <a:srgbClr val="002060"/>
                </a:solidFill>
                <a:latin typeface="Arial"/>
                <a:ea typeface="Arial"/>
              </a:rPr>
              <a:t>2.</a:t>
            </a:r>
            <a:r>
              <a:rPr b="1" lang="en-US" sz="2800" spc="-1" strike="noStrike">
                <a:solidFill>
                  <a:srgbClr val="002060"/>
                </a:solidFill>
                <a:latin typeface="Arial"/>
                <a:ea typeface="Arial"/>
              </a:rPr>
              <a:t>	</a:t>
            </a:r>
            <a:r>
              <a:rPr b="1" lang="en-US" sz="2800" spc="-1" strike="noStrike">
                <a:solidFill>
                  <a:srgbClr val="002060"/>
                </a:solidFill>
                <a:latin typeface="Arial"/>
                <a:ea typeface="Arial"/>
              </a:rPr>
              <a:t>Applicant Information Sheet (Attached)</a:t>
            </a:r>
            <a:endParaRPr b="0" lang="en-US" sz="2800" spc="-1" strike="noStrike">
              <a:solidFill>
                <a:srgbClr val="000000"/>
              </a:solidFill>
              <a:latin typeface="Arial"/>
            </a:endParaRPr>
          </a:p>
          <a:p>
            <a:pPr>
              <a:lnSpc>
                <a:spcPct val="90000"/>
              </a:lnSpc>
              <a:spcBef>
                <a:spcPts val="201"/>
              </a:spcBef>
              <a:buNone/>
              <a:tabLst>
                <a:tab algn="l" pos="0"/>
              </a:tabLst>
            </a:pPr>
            <a:endParaRPr b="0" lang="en-US" sz="2800" spc="-1" strike="noStrike">
              <a:solidFill>
                <a:srgbClr val="000000"/>
              </a:solidFill>
              <a:latin typeface="Arial"/>
            </a:endParaRPr>
          </a:p>
          <a:p>
            <a:pPr>
              <a:lnSpc>
                <a:spcPct val="90000"/>
              </a:lnSpc>
              <a:spcBef>
                <a:spcPts val="201"/>
              </a:spcBef>
              <a:buNone/>
              <a:tabLst>
                <a:tab algn="l" pos="0"/>
              </a:tabLst>
            </a:pPr>
            <a:r>
              <a:rPr b="1" lang="en-US" sz="2800" spc="-1" strike="noStrike">
                <a:solidFill>
                  <a:srgbClr val="002060"/>
                </a:solidFill>
                <a:latin typeface="Arial"/>
                <a:ea typeface="Arial"/>
              </a:rPr>
              <a:t>      </a:t>
            </a:r>
            <a:r>
              <a:rPr b="1" lang="en-US" sz="2800" spc="-1" strike="noStrike">
                <a:solidFill>
                  <a:srgbClr val="002060"/>
                </a:solidFill>
                <a:latin typeface="Arial"/>
                <a:ea typeface="Arial"/>
              </a:rPr>
              <a:t>3. Proof of residency for applicant (example: Government issued ID by State of Legal Residence/permanent home. To be eligible for a Department level award you must be able to confirm State of Legal Residence/permanent home to the applying state award.)</a:t>
            </a:r>
            <a:endParaRPr b="0" lang="en-US" sz="2800" spc="-1" strike="noStrike">
              <a:solidFill>
                <a:srgbClr val="000000"/>
              </a:solidFill>
              <a:latin typeface="Arial"/>
            </a:endParaRPr>
          </a:p>
          <a:p>
            <a:pPr>
              <a:lnSpc>
                <a:spcPct val="90000"/>
              </a:lnSpc>
              <a:spcBef>
                <a:spcPts val="1199"/>
              </a:spcBef>
              <a:buNone/>
              <a:tabLst>
                <a:tab algn="l" pos="0"/>
              </a:tabLst>
            </a:pP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p:nvPr>
        </p:nvSpPr>
        <p:spPr>
          <a:xfrm>
            <a:off x="838080" y="397440"/>
            <a:ext cx="10513800" cy="5777640"/>
          </a:xfrm>
          <a:prstGeom prst="rect">
            <a:avLst/>
          </a:prstGeom>
          <a:noFill/>
          <a:ln w="0">
            <a:noFill/>
          </a:ln>
        </p:spPr>
        <p:txBody>
          <a:bodyPr lIns="45720" rIns="45720" tIns="45000" bIns="45000" anchor="t">
            <a:normAutofit/>
          </a:bodyPr>
          <a:p>
            <a:pPr marL="91440" indent="-127080">
              <a:lnSpc>
                <a:spcPct val="90000"/>
              </a:lnSpc>
              <a:buClr>
                <a:srgbClr val="629dd1"/>
              </a:buClr>
              <a:buFont typeface="Twentieth Century"/>
              <a:buChar char=" "/>
            </a:pPr>
            <a:r>
              <a:rPr b="1" lang="en-US" sz="2000" spc="-1" strike="noStrike">
                <a:solidFill>
                  <a:srgbClr val="002060"/>
                </a:solidFill>
                <a:latin typeface="Arial"/>
                <a:ea typeface="Arial"/>
              </a:rPr>
              <a:t>5. Letter of recommendation from one of the following:</a:t>
            </a:r>
            <a:endParaRPr b="0" lang="en-US" sz="2000" spc="-1" strike="noStrike">
              <a:solidFill>
                <a:srgbClr val="000000"/>
              </a:solidFill>
              <a:latin typeface="Arial"/>
            </a:endParaRPr>
          </a:p>
          <a:p>
            <a:pPr lvl="2" marL="448200" indent="-137160" algn="just">
              <a:lnSpc>
                <a:spcPct val="116000"/>
              </a:lnSpc>
              <a:spcBef>
                <a:spcPts val="201"/>
              </a:spcBef>
              <a:buClr>
                <a:srgbClr val="629dd1"/>
              </a:buClr>
              <a:buFont typeface="Noto Sans Symbols"/>
              <a:buChar char=""/>
            </a:pPr>
            <a:r>
              <a:rPr b="1" lang="en-US" sz="1600" spc="-1" strike="noStrike">
                <a:solidFill>
                  <a:srgbClr val="002060"/>
                </a:solidFill>
                <a:latin typeface="Arial"/>
                <a:ea typeface="Arial"/>
              </a:rPr>
              <a:t>a. High School Teacher, Professor, Counselor, Employer, Pastor, Other Authority figure or Service Professional not related to you. (Family and Friend references are not accepted. Recommendation must include the author's company, school, title, etc. or on letterhead, current, signed, dated by its author and attached to this form to be considered complete.) </a:t>
            </a:r>
            <a:endParaRPr b="0" lang="en-US" sz="1600" spc="-1" strike="noStrike">
              <a:solidFill>
                <a:srgbClr val="000000"/>
              </a:solidFill>
              <a:latin typeface="Arial"/>
            </a:endParaRPr>
          </a:p>
          <a:p>
            <a:pPr>
              <a:lnSpc>
                <a:spcPct val="90000"/>
              </a:lnSpc>
              <a:spcBef>
                <a:spcPts val="1417"/>
              </a:spcBef>
              <a:buNone/>
              <a:tabLst>
                <a:tab algn="l" pos="0"/>
              </a:tabLst>
            </a:pPr>
            <a:endParaRPr b="0" lang="en-US" sz="1600" spc="-1" strike="noStrike">
              <a:solidFill>
                <a:srgbClr val="000000"/>
              </a:solidFill>
              <a:latin typeface="Arial"/>
            </a:endParaRPr>
          </a:p>
          <a:p>
            <a:pPr marL="91440" indent="-127080" algn="just">
              <a:lnSpc>
                <a:spcPct val="116000"/>
              </a:lnSpc>
              <a:spcBef>
                <a:spcPts val="14"/>
              </a:spcBef>
              <a:buClr>
                <a:srgbClr val="629dd1"/>
              </a:buClr>
              <a:buFont typeface="Twentieth Century"/>
              <a:buChar char=" "/>
              <a:tabLst>
                <a:tab algn="l" pos="0"/>
              </a:tabLst>
            </a:pPr>
            <a:r>
              <a:rPr b="1" lang="en-US" sz="2000" spc="-1" strike="noStrike">
                <a:solidFill>
                  <a:srgbClr val="002060"/>
                </a:solidFill>
                <a:latin typeface="Arial"/>
                <a:ea typeface="Arial"/>
              </a:rPr>
              <a:t>6. </a:t>
            </a:r>
            <a:r>
              <a:rPr b="1" lang="en-US" sz="2000" spc="-1" strike="noStrike">
                <a:solidFill>
                  <a:srgbClr val="002060"/>
                </a:solidFill>
                <a:latin typeface="Arial"/>
                <a:ea typeface="Arial"/>
              </a:rPr>
              <a:t>	</a:t>
            </a:r>
            <a:r>
              <a:rPr b="1" lang="en-US" sz="2000" spc="-1" strike="noStrike">
                <a:solidFill>
                  <a:srgbClr val="002060"/>
                </a:solidFill>
                <a:latin typeface="Arial"/>
                <a:ea typeface="Arial"/>
              </a:rPr>
              <a:t>Original written biographical essay stating why you should be a recipient of Josephine Calenda Educational Assistance Award. Include any extenuating circumstances that you feel we should be made aware of. (A typed, 350-400-word essay on an 8 1⁄2 x 11 </a:t>
            </a:r>
            <a:r>
              <a:rPr b="1" lang="en-US" sz="2000" spc="-1" strike="noStrike">
                <a:solidFill>
                  <a:srgbClr val="002060"/>
                </a:solidFill>
                <a:latin typeface="Arial"/>
                <a:ea typeface="Arial"/>
              </a:rPr>
              <a:t>	</a:t>
            </a:r>
            <a:r>
              <a:rPr b="1" lang="en-US" sz="2000" spc="-1" strike="noStrike">
                <a:solidFill>
                  <a:srgbClr val="002060"/>
                </a:solidFill>
                <a:latin typeface="Arial"/>
                <a:ea typeface="Arial"/>
              </a:rPr>
              <a:t>single sided double-spaced page with one-inch margins using Times New Roman 12- point font. Must be signed and dated.</a:t>
            </a:r>
            <a:endParaRPr b="0" lang="en-US" sz="2000" spc="-1" strike="noStrike">
              <a:solidFill>
                <a:srgbClr val="000000"/>
              </a:solidFill>
              <a:latin typeface="Arial"/>
            </a:endParaRPr>
          </a:p>
          <a:p>
            <a:pPr marL="91440" indent="-127080" algn="just">
              <a:lnSpc>
                <a:spcPct val="116000"/>
              </a:lnSpc>
              <a:spcBef>
                <a:spcPts val="14"/>
              </a:spcBef>
              <a:buClr>
                <a:srgbClr val="629dd1"/>
              </a:buClr>
              <a:buFont typeface="Twentieth Century"/>
              <a:buChar char=" "/>
              <a:tabLst>
                <a:tab algn="l" pos="0"/>
              </a:tabLst>
            </a:pPr>
            <a:r>
              <a:rPr b="1" lang="en-US" sz="2000" spc="-1" strike="noStrike">
                <a:solidFill>
                  <a:srgbClr val="002060"/>
                </a:solidFill>
                <a:latin typeface="Arial"/>
                <a:ea typeface="Arial"/>
              </a:rPr>
              <a:t> </a:t>
            </a:r>
            <a:endParaRPr b="0" lang="en-US" sz="2000" spc="-1" strike="noStrike">
              <a:solidFill>
                <a:srgbClr val="000000"/>
              </a:solidFill>
              <a:latin typeface="Arial"/>
            </a:endParaRPr>
          </a:p>
          <a:p>
            <a:pPr marL="91440" indent="-127080" algn="just">
              <a:lnSpc>
                <a:spcPct val="116000"/>
              </a:lnSpc>
              <a:spcBef>
                <a:spcPts val="14"/>
              </a:spcBef>
              <a:buClr>
                <a:srgbClr val="629dd1"/>
              </a:buClr>
              <a:buFont typeface="Twentieth Century"/>
              <a:buChar char=" "/>
              <a:tabLst>
                <a:tab algn="l" pos="0"/>
              </a:tabLst>
            </a:pPr>
            <a:r>
              <a:rPr b="1" lang="en-US" sz="2000" spc="-1" strike="noStrike">
                <a:solidFill>
                  <a:srgbClr val="002060"/>
                </a:solidFill>
                <a:latin typeface="Arial"/>
                <a:ea typeface="Arial"/>
              </a:rPr>
              <a:t>7. </a:t>
            </a:r>
            <a:r>
              <a:rPr b="1" lang="en-US" sz="2000" spc="-1" strike="noStrike">
                <a:solidFill>
                  <a:srgbClr val="002060"/>
                </a:solidFill>
                <a:latin typeface="Arial"/>
                <a:ea typeface="Arial"/>
              </a:rPr>
              <a:t>	</a:t>
            </a:r>
            <a:r>
              <a:rPr b="1" lang="en-US" sz="2000" spc="-1" strike="noStrike">
                <a:solidFill>
                  <a:srgbClr val="002060"/>
                </a:solidFill>
                <a:latin typeface="Arial"/>
                <a:ea typeface="Arial"/>
              </a:rPr>
              <a:t>A high school or higher educational transcript is required if graduated prior to 2022  but does not have to be sealed.</a:t>
            </a:r>
            <a:endParaRPr b="0" lang="en-US" sz="2000" spc="-1" strike="noStrike">
              <a:solidFill>
                <a:srgbClr val="000000"/>
              </a:solidFill>
              <a:latin typeface="Arial"/>
            </a:endParaRPr>
          </a:p>
          <a:p>
            <a:pPr algn="just">
              <a:lnSpc>
                <a:spcPct val="116000"/>
              </a:lnSpc>
              <a:spcBef>
                <a:spcPts val="14"/>
              </a:spcBef>
              <a:buNone/>
              <a:tabLst>
                <a:tab algn="l" pos="0"/>
              </a:tabLst>
            </a:pPr>
            <a:endParaRPr b="0" lang="en-US" sz="2000" spc="-1" strike="noStrike">
              <a:solidFill>
                <a:srgbClr val="000000"/>
              </a:solidFill>
              <a:latin typeface="Arial"/>
            </a:endParaRPr>
          </a:p>
          <a:p>
            <a:pPr marL="91440" indent="-127080" algn="just">
              <a:lnSpc>
                <a:spcPct val="116000"/>
              </a:lnSpc>
              <a:spcBef>
                <a:spcPts val="14"/>
              </a:spcBef>
              <a:buClr>
                <a:srgbClr val="629dd1"/>
              </a:buClr>
              <a:buFont typeface="Twentieth Century"/>
              <a:buChar char=" "/>
              <a:tabLst>
                <a:tab algn="l" pos="0"/>
              </a:tabLst>
            </a:pPr>
            <a:r>
              <a:rPr b="1" lang="en-US" sz="2000" spc="-1" strike="noStrike">
                <a:solidFill>
                  <a:srgbClr val="002060"/>
                </a:solidFill>
                <a:latin typeface="Arial"/>
                <a:ea typeface="Arial"/>
              </a:rPr>
              <a:t>8. </a:t>
            </a:r>
            <a:r>
              <a:rPr b="1" lang="en-US" sz="2000" spc="-1" strike="noStrike">
                <a:solidFill>
                  <a:srgbClr val="002060"/>
                </a:solidFill>
                <a:latin typeface="Arial"/>
                <a:ea typeface="Arial"/>
              </a:rPr>
              <a:t>	</a:t>
            </a:r>
            <a:r>
              <a:rPr b="1" lang="en-US" sz="2000" spc="-1" strike="noStrike" u="sng">
                <a:solidFill>
                  <a:srgbClr val="002060"/>
                </a:solidFill>
                <a:uFillTx/>
                <a:latin typeface="Arial"/>
                <a:ea typeface="Arial"/>
              </a:rPr>
              <a:t>Must be signed off by Chapter President </a:t>
            </a:r>
            <a:endParaRPr b="0" lang="en-US" sz="2000" spc="-1" strike="noStrike">
              <a:solidFill>
                <a:srgbClr val="000000"/>
              </a:solidFill>
              <a:latin typeface="Arial"/>
            </a:endParaRPr>
          </a:p>
          <a:p>
            <a:pPr>
              <a:lnSpc>
                <a:spcPct val="90000"/>
              </a:lnSpc>
              <a:spcBef>
                <a:spcPts val="1199"/>
              </a:spcBef>
              <a:buNone/>
              <a:tabLst>
                <a:tab algn="l" pos="0"/>
              </a:tabLst>
            </a:pPr>
            <a:endParaRPr b="0" lang="en-US" sz="2200" spc="-1" strike="noStrike">
              <a:solidFill>
                <a:srgbClr val="000000"/>
              </a:solidFill>
              <a:latin typeface="Arial"/>
            </a:endParaRPr>
          </a:p>
        </p:txBody>
      </p:sp>
    </p:spTree>
  </p:cSld>
  <mc:AlternateContent>
    <mc:Choice Requires="p14">
      <p:transition spd="slow" advTm="6000" p14:dur="1500">
        <p:split dir="out" orient="vert"/>
      </p:transition>
    </mc:Choice>
    <mc:Fallback>
      <p:transition spd="slow" advTm="6000">
        <p:split dir="out" orient="vert"/>
      </p:transition>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type="title"/>
          </p:nvPr>
        </p:nvSpPr>
        <p:spPr>
          <a:xfrm>
            <a:off x="1024200" y="585360"/>
            <a:ext cx="9718200" cy="1497960"/>
          </a:xfrm>
          <a:prstGeom prst="rect">
            <a:avLst/>
          </a:prstGeom>
          <a:noFill/>
          <a:ln w="0">
            <a:noFill/>
          </a:ln>
        </p:spPr>
        <p:txBody>
          <a:bodyPr lIns="90000" rIns="90000" tIns="45000" bIns="45000" anchor="ctr">
            <a:normAutofit fontScale="89000"/>
          </a:bodyPr>
          <a:p>
            <a:pPr>
              <a:lnSpc>
                <a:spcPct val="80000"/>
              </a:lnSpc>
              <a:buNone/>
              <a:tabLst>
                <a:tab algn="l" pos="0"/>
              </a:tabLst>
            </a:pPr>
            <a:r>
              <a:rPr b="1" lang="en-US" sz="4400" spc="-1" strike="noStrike">
                <a:solidFill>
                  <a:srgbClr val="242852"/>
                </a:solidFill>
                <a:latin typeface="Times New Roman"/>
                <a:ea typeface="Times New Roman"/>
              </a:rPr>
              <a:t>AWARD RECIPIENT RESPONSIBILITIES</a:t>
            </a:r>
            <a:br>
              <a:rPr sz="4400"/>
            </a:br>
            <a:endParaRPr b="0" lang="en-US" sz="4400" spc="-1" strike="noStrike">
              <a:solidFill>
                <a:srgbClr val="000000"/>
              </a:solidFill>
              <a:latin typeface="Arial"/>
            </a:endParaRPr>
          </a:p>
        </p:txBody>
      </p:sp>
      <p:sp>
        <p:nvSpPr>
          <p:cNvPr id="130" name="PlaceHolder 2"/>
          <p:cNvSpPr>
            <a:spLocks noGrp="1"/>
          </p:cNvSpPr>
          <p:nvPr>
            <p:ph/>
          </p:nvPr>
        </p:nvSpPr>
        <p:spPr>
          <a:xfrm>
            <a:off x="1024200" y="2286000"/>
            <a:ext cx="9718200" cy="4021560"/>
          </a:xfrm>
          <a:prstGeom prst="rect">
            <a:avLst/>
          </a:prstGeom>
          <a:noFill/>
          <a:ln w="0">
            <a:noFill/>
          </a:ln>
        </p:spPr>
        <p:txBody>
          <a:bodyPr lIns="45720" rIns="45720" tIns="45000" bIns="45000" anchor="t">
            <a:noAutofit/>
          </a:bodyPr>
          <a:p>
            <a:pPr>
              <a:lnSpc>
                <a:spcPct val="90000"/>
              </a:lnSpc>
              <a:buNone/>
              <a:tabLst>
                <a:tab algn="l" pos="0"/>
              </a:tabLst>
            </a:pPr>
            <a:r>
              <a:rPr b="0" lang="en-US" sz="2800" spc="-1" strike="noStrike">
                <a:solidFill>
                  <a:srgbClr val="002060"/>
                </a:solidFill>
                <a:latin typeface="Arial"/>
                <a:ea typeface="Arial"/>
              </a:rPr>
              <a:t>1. Recipients will be required to submit/provide an official </a:t>
            </a:r>
            <a:r>
              <a:rPr b="0" lang="en-US" sz="2800" spc="-1" strike="noStrike">
                <a:solidFill>
                  <a:srgbClr val="002060"/>
                </a:solidFill>
                <a:latin typeface="Arial"/>
                <a:ea typeface="Arial"/>
              </a:rPr>
              <a:t>	</a:t>
            </a:r>
            <a:r>
              <a:rPr b="0" lang="en-US" sz="2800" spc="-1" strike="noStrike">
                <a:solidFill>
                  <a:srgbClr val="002060"/>
                </a:solidFill>
                <a:latin typeface="Arial"/>
                <a:ea typeface="Arial"/>
              </a:rPr>
              <a:t>proof of enrollment verification, or confirmation from registrar/bursar, and a completed, signed and dated </a:t>
            </a:r>
            <a:r>
              <a:rPr b="0" lang="en-US" sz="2800" spc="-1" strike="noStrike">
                <a:solidFill>
                  <a:srgbClr val="002060"/>
                </a:solidFill>
                <a:latin typeface="Arial"/>
                <a:ea typeface="Arial"/>
              </a:rPr>
              <a:t>	</a:t>
            </a:r>
            <a:r>
              <a:rPr b="0" lang="en-US" sz="2800" spc="-1" strike="noStrike">
                <a:solidFill>
                  <a:srgbClr val="002060"/>
                </a:solidFill>
                <a:latin typeface="Arial"/>
                <a:ea typeface="Arial"/>
              </a:rPr>
              <a:t>Educational Press/Photo Release form following the </a:t>
            </a:r>
            <a:r>
              <a:rPr b="0" lang="en-US" sz="2800" spc="-1" strike="noStrike">
                <a:solidFill>
                  <a:srgbClr val="002060"/>
                </a:solidFill>
                <a:latin typeface="Arial"/>
                <a:ea typeface="Arial"/>
              </a:rPr>
              <a:t>	</a:t>
            </a:r>
            <a:r>
              <a:rPr b="0" lang="en-US" sz="2800" spc="-1" strike="noStrike">
                <a:solidFill>
                  <a:srgbClr val="002060"/>
                </a:solidFill>
                <a:latin typeface="Arial"/>
                <a:ea typeface="Arial"/>
              </a:rPr>
              <a:t>announcement of awards per instructions in award letter. Depending upon award amount, a W-9 may be required and will be provided to you for issuance of 1099 MISC per IRS requirements.</a:t>
            </a:r>
            <a:endParaRPr b="0" lang="en-US" sz="28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p:txBody>
      </p:sp>
    </p:spTree>
  </p:cSld>
  <p:transition spd="slow">
    <p:push dir="r"/>
  </p:transition>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p:nvPr>
        </p:nvSpPr>
        <p:spPr>
          <a:xfrm>
            <a:off x="838080" y="768600"/>
            <a:ext cx="10513800" cy="5406480"/>
          </a:xfrm>
          <a:prstGeom prst="rect">
            <a:avLst/>
          </a:prstGeom>
          <a:noFill/>
          <a:ln w="0">
            <a:noFill/>
          </a:ln>
        </p:spPr>
        <p:txBody>
          <a:bodyPr lIns="45720" rIns="45720" tIns="45000" bIns="45000" anchor="t">
            <a:normAutofit fontScale="68000"/>
          </a:bodyPr>
          <a:p>
            <a:pPr marL="91440" indent="-124560">
              <a:lnSpc>
                <a:spcPct val="116000"/>
              </a:lnSpc>
              <a:buClr>
                <a:srgbClr val="629dd1"/>
              </a:buClr>
              <a:buFont typeface="Twentieth Century"/>
              <a:buChar char=" "/>
            </a:pPr>
            <a:r>
              <a:rPr b="1" lang="en-US" sz="2800" spc="-1" strike="noStrike">
                <a:solidFill>
                  <a:srgbClr val="002060"/>
                </a:solidFill>
                <a:latin typeface="Arial"/>
                <a:ea typeface="Arial"/>
              </a:rPr>
              <a:t>2.</a:t>
            </a:r>
            <a:r>
              <a:rPr b="1" lang="en-US" sz="2800" spc="-1" strike="noStrike">
                <a:solidFill>
                  <a:srgbClr val="002060"/>
                </a:solidFill>
                <a:latin typeface="Arial"/>
                <a:ea typeface="Arial"/>
              </a:rPr>
              <a:t>	</a:t>
            </a:r>
            <a:r>
              <a:rPr b="1" lang="en-US" sz="2800" spc="-1" strike="noStrike">
                <a:solidFill>
                  <a:srgbClr val="002060"/>
                </a:solidFill>
                <a:latin typeface="Arial"/>
                <a:ea typeface="Arial"/>
              </a:rPr>
              <a:t>An official enrollment verification from the educational institution’s registrar or </a:t>
            </a:r>
            <a:r>
              <a:rPr b="1" lang="en-US" sz="2800" spc="-1" strike="noStrike">
                <a:solidFill>
                  <a:srgbClr val="002060"/>
                </a:solidFill>
                <a:latin typeface="Arial"/>
                <a:ea typeface="Arial"/>
              </a:rPr>
              <a:t>	</a:t>
            </a:r>
            <a:r>
              <a:rPr b="1" lang="en-US" sz="2800" spc="-1" strike="noStrike">
                <a:solidFill>
                  <a:srgbClr val="002060"/>
                </a:solidFill>
                <a:latin typeface="Arial"/>
                <a:ea typeface="Arial"/>
              </a:rPr>
              <a:t>bursar must be sent to the Financial Secretary and received no later than October 30</a:t>
            </a:r>
            <a:r>
              <a:rPr b="1" lang="en-US" sz="2800" spc="-1" strike="noStrike" baseline="30000">
                <a:solidFill>
                  <a:srgbClr val="002060"/>
                </a:solidFill>
                <a:latin typeface="Arial"/>
                <a:ea typeface="Arial"/>
              </a:rPr>
              <a:t>th</a:t>
            </a:r>
            <a:r>
              <a:rPr b="1" lang="en-US" sz="2800" spc="-1" strike="noStrike">
                <a:solidFill>
                  <a:srgbClr val="002060"/>
                </a:solidFill>
                <a:latin typeface="Arial"/>
                <a:ea typeface="Arial"/>
              </a:rPr>
              <a:t>, of current year. Electronic verification through email will also be accepted per instructions in award letter. Any fee associated with this service is the responsibility of the applicant</a:t>
            </a:r>
            <a:endParaRPr b="0" lang="en-US" sz="2800" spc="-1" strike="noStrike">
              <a:solidFill>
                <a:srgbClr val="000000"/>
              </a:solidFill>
              <a:latin typeface="Arial"/>
            </a:endParaRPr>
          </a:p>
          <a:p>
            <a:pPr>
              <a:lnSpc>
                <a:spcPct val="116000"/>
              </a:lnSpc>
              <a:spcBef>
                <a:spcPts val="14"/>
              </a:spcBef>
              <a:buNone/>
              <a:tabLst>
                <a:tab algn="l" pos="0"/>
              </a:tabLst>
            </a:pPr>
            <a:endParaRPr b="0" lang="en-US" sz="2800" spc="-1" strike="noStrike">
              <a:solidFill>
                <a:srgbClr val="000000"/>
              </a:solidFill>
              <a:latin typeface="Arial"/>
            </a:endParaRPr>
          </a:p>
          <a:p>
            <a:pPr marL="91440" indent="-124560" algn="just">
              <a:lnSpc>
                <a:spcPct val="116000"/>
              </a:lnSpc>
              <a:spcBef>
                <a:spcPts val="14"/>
              </a:spcBef>
              <a:buClr>
                <a:srgbClr val="629dd1"/>
              </a:buClr>
              <a:buFont typeface="Twentieth Century"/>
              <a:buChar char=" "/>
              <a:tabLst>
                <a:tab algn="l" pos="0"/>
              </a:tabLst>
            </a:pPr>
            <a:r>
              <a:rPr b="1" lang="en-US" sz="2800" spc="-1" strike="noStrike">
                <a:solidFill>
                  <a:srgbClr val="002060"/>
                </a:solidFill>
                <a:latin typeface="Arial"/>
                <a:ea typeface="Arial"/>
              </a:rPr>
              <a:t>3.</a:t>
            </a:r>
            <a:r>
              <a:rPr b="1" lang="en-US" sz="2800" spc="-1" strike="noStrike">
                <a:solidFill>
                  <a:srgbClr val="002060"/>
                </a:solidFill>
                <a:latin typeface="Arial"/>
                <a:ea typeface="Arial"/>
              </a:rPr>
              <a:t>	</a:t>
            </a:r>
            <a:r>
              <a:rPr b="1" lang="en-US" sz="2800" spc="-1" strike="noStrike">
                <a:solidFill>
                  <a:srgbClr val="002060"/>
                </a:solidFill>
                <a:latin typeface="Arial"/>
                <a:ea typeface="Arial"/>
              </a:rPr>
              <a:t>Big Dipper Auxiliary Financial Secretary shall request a check from Big </a:t>
            </a:r>
            <a:r>
              <a:rPr b="1" lang="en-US" sz="2800" spc="-1" strike="noStrike">
                <a:solidFill>
                  <a:srgbClr val="002060"/>
                </a:solidFill>
                <a:latin typeface="Arial"/>
                <a:ea typeface="Arial"/>
              </a:rPr>
              <a:t>	</a:t>
            </a:r>
            <a:r>
              <a:rPr b="1" lang="en-US" sz="2800" spc="-1" strike="noStrike">
                <a:solidFill>
                  <a:srgbClr val="002060"/>
                </a:solidFill>
                <a:latin typeface="Arial"/>
                <a:ea typeface="Arial"/>
              </a:rPr>
              <a:t>Dipper </a:t>
            </a:r>
            <a:r>
              <a:rPr b="1" lang="en-US" sz="2800" spc="-1" strike="noStrike">
                <a:solidFill>
                  <a:srgbClr val="002060"/>
                </a:solidFill>
                <a:latin typeface="Arial"/>
                <a:ea typeface="Arial"/>
              </a:rPr>
              <a:t>	</a:t>
            </a:r>
            <a:r>
              <a:rPr b="1" lang="en-US" sz="2800" spc="-1" strike="noStrike">
                <a:solidFill>
                  <a:srgbClr val="002060"/>
                </a:solidFill>
                <a:latin typeface="Arial"/>
                <a:ea typeface="Arial"/>
              </a:rPr>
              <a:t>Auxiliary Treasurer in the full amount of the award payable to Recipient once the </a:t>
            </a:r>
            <a:r>
              <a:rPr b="1" lang="en-US" sz="2800" spc="-1" strike="noStrike">
                <a:solidFill>
                  <a:srgbClr val="002060"/>
                </a:solidFill>
                <a:latin typeface="Arial"/>
                <a:ea typeface="Arial"/>
              </a:rPr>
              <a:t>	</a:t>
            </a:r>
            <a:r>
              <a:rPr b="1" lang="en-US" sz="2800" spc="-1" strike="noStrike">
                <a:solidFill>
                  <a:srgbClr val="002060"/>
                </a:solidFill>
                <a:latin typeface="Arial"/>
                <a:ea typeface="Arial"/>
              </a:rPr>
              <a:t>enrollment has been verified. Big Dipper Auxiliary Treasurer shall forward this check within 14 days of receiving all necessary information from Big Dipper </a:t>
            </a:r>
            <a:r>
              <a:rPr b="1" lang="en-US" sz="2800" spc="-1" strike="noStrike">
                <a:solidFill>
                  <a:srgbClr val="002060"/>
                </a:solidFill>
                <a:latin typeface="Arial"/>
                <a:ea typeface="Arial"/>
              </a:rPr>
              <a:t>	</a:t>
            </a:r>
            <a:r>
              <a:rPr b="1" lang="en-US" sz="2800" spc="-1" strike="noStrike">
                <a:solidFill>
                  <a:srgbClr val="002060"/>
                </a:solidFill>
                <a:latin typeface="Arial"/>
                <a:ea typeface="Arial"/>
              </a:rPr>
              <a:t>Auxiliary Financial Secretary. All verified awards shall be sent out no later than December 31</a:t>
            </a:r>
            <a:r>
              <a:rPr b="1" lang="en-US" sz="2800" spc="-1" strike="noStrike" baseline="30000">
                <a:solidFill>
                  <a:srgbClr val="002060"/>
                </a:solidFill>
                <a:latin typeface="Arial"/>
                <a:ea typeface="Arial"/>
              </a:rPr>
              <a:t>st</a:t>
            </a:r>
            <a:r>
              <a:rPr b="1" lang="en-US" sz="2800" spc="-1" strike="noStrike">
                <a:solidFill>
                  <a:srgbClr val="002060"/>
                </a:solidFill>
                <a:latin typeface="Arial"/>
                <a:ea typeface="Arial"/>
              </a:rPr>
              <a:t> of current year.</a:t>
            </a:r>
            <a:endParaRPr b="0" lang="en-US" sz="2800" spc="-1" strike="noStrike">
              <a:solidFill>
                <a:srgbClr val="000000"/>
              </a:solidFill>
              <a:latin typeface="Arial"/>
            </a:endParaRPr>
          </a:p>
          <a:p>
            <a:pPr algn="just">
              <a:lnSpc>
                <a:spcPct val="116000"/>
              </a:lnSpc>
              <a:spcBef>
                <a:spcPts val="14"/>
              </a:spcBef>
              <a:buNone/>
              <a:tabLst>
                <a:tab algn="l" pos="0"/>
              </a:tabLst>
            </a:pPr>
            <a:endParaRPr b="0" lang="en-US" sz="2800" spc="-1" strike="noStrike">
              <a:solidFill>
                <a:srgbClr val="000000"/>
              </a:solidFill>
              <a:latin typeface="Arial"/>
            </a:endParaRPr>
          </a:p>
          <a:p>
            <a:pPr marL="91440" indent="-124560">
              <a:lnSpc>
                <a:spcPct val="116000"/>
              </a:lnSpc>
              <a:spcBef>
                <a:spcPts val="20"/>
              </a:spcBef>
              <a:buClr>
                <a:srgbClr val="629dd1"/>
              </a:buClr>
              <a:buFont typeface="Twentieth Century"/>
              <a:buChar char=" "/>
              <a:tabLst>
                <a:tab algn="l" pos="0"/>
              </a:tabLst>
            </a:pPr>
            <a:r>
              <a:rPr b="1" lang="en-US" sz="2800" spc="-1" strike="noStrike">
                <a:solidFill>
                  <a:srgbClr val="002060"/>
                </a:solidFill>
                <a:latin typeface="Arial"/>
                <a:ea typeface="Arial"/>
              </a:rPr>
              <a:t>4.</a:t>
            </a:r>
            <a:r>
              <a:rPr b="1" lang="en-US" sz="2800" spc="-1" strike="noStrike">
                <a:solidFill>
                  <a:srgbClr val="002060"/>
                </a:solidFill>
                <a:latin typeface="Arial"/>
                <a:ea typeface="Arial"/>
              </a:rPr>
              <a:t>	</a:t>
            </a:r>
            <a:r>
              <a:rPr b="1" lang="en-US" sz="2800" spc="-1" strike="noStrike">
                <a:solidFill>
                  <a:srgbClr val="002060"/>
                </a:solidFill>
                <a:latin typeface="Arial"/>
                <a:ea typeface="Arial"/>
              </a:rPr>
              <a:t>Any recipients required information requested not received prior to November 30</a:t>
            </a:r>
            <a:r>
              <a:rPr b="1" lang="en-US" sz="2800" spc="-1" strike="noStrike" baseline="30000">
                <a:solidFill>
                  <a:srgbClr val="002060"/>
                </a:solidFill>
                <a:latin typeface="Arial"/>
                <a:ea typeface="Arial"/>
              </a:rPr>
              <a:t>th</a:t>
            </a:r>
            <a:r>
              <a:rPr b="1" lang="en-US" sz="2800" spc="-1" strike="noStrike">
                <a:solidFill>
                  <a:srgbClr val="002060"/>
                </a:solidFill>
                <a:latin typeface="Arial"/>
                <a:ea typeface="Arial"/>
              </a:rPr>
              <a:t> , of current year will result in the award being forfeited. Applicant is welcome to apply if they have not exceeded the twice per level </a:t>
            </a:r>
            <a:r>
              <a:rPr b="1" lang="en-US" sz="2800" spc="-1" strike="noStrike">
                <a:solidFill>
                  <a:srgbClr val="002060"/>
                </a:solidFill>
                <a:latin typeface="Arial"/>
                <a:ea typeface="Arial"/>
              </a:rPr>
              <a:t>	</a:t>
            </a:r>
            <a:r>
              <a:rPr b="1" lang="en-US" sz="2800" spc="-1" strike="noStrike">
                <a:solidFill>
                  <a:srgbClr val="002060"/>
                </a:solidFill>
                <a:latin typeface="Arial"/>
                <a:ea typeface="Arial"/>
              </a:rPr>
              <a:t>limitation in subsequent years.</a:t>
            </a:r>
            <a:endParaRPr b="0" lang="en-US" sz="2800" spc="-1" strike="noStrike">
              <a:solidFill>
                <a:srgbClr val="000000"/>
              </a:solidFill>
              <a:latin typeface="Arial"/>
            </a:endParaRPr>
          </a:p>
          <a:p>
            <a:pPr>
              <a:lnSpc>
                <a:spcPct val="90000"/>
              </a:lnSpc>
              <a:spcBef>
                <a:spcPts val="1199"/>
              </a:spcBef>
              <a:buNone/>
              <a:tabLst>
                <a:tab algn="l" pos="0"/>
              </a:tabLst>
            </a:pPr>
            <a:endParaRPr b="0" lang="en-US" sz="2200" spc="-1" strike="noStrike">
              <a:solidFill>
                <a:srgbClr val="000000"/>
              </a:solidFill>
              <a:latin typeface="Arial"/>
            </a:endParaRPr>
          </a:p>
        </p:txBody>
      </p:sp>
    </p:spTree>
  </p:cSld>
  <p:transition spd="slow" advTm="6000">
    <p:wipe dir="l"/>
  </p:transition>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type="title"/>
          </p:nvPr>
        </p:nvSpPr>
        <p:spPr>
          <a:xfrm>
            <a:off x="1024200" y="585360"/>
            <a:ext cx="9718200" cy="1497960"/>
          </a:xfrm>
          <a:prstGeom prst="rect">
            <a:avLst/>
          </a:prstGeom>
          <a:noFill/>
          <a:ln w="0">
            <a:noFill/>
          </a:ln>
        </p:spPr>
        <p:txBody>
          <a:bodyPr lIns="90000" rIns="90000" tIns="45000" bIns="45000" anchor="ctr">
            <a:normAutofit fontScale="89000"/>
          </a:bodyPr>
          <a:p>
            <a:pPr>
              <a:lnSpc>
                <a:spcPct val="80000"/>
              </a:lnSpc>
              <a:buNone/>
              <a:tabLst>
                <a:tab algn="l" pos="0"/>
              </a:tabLst>
            </a:pPr>
            <a:r>
              <a:rPr b="1" lang="en-US" sz="4400" spc="-1" strike="noStrike">
                <a:solidFill>
                  <a:srgbClr val="242852"/>
                </a:solidFill>
                <a:latin typeface="Times New Roman"/>
                <a:ea typeface="Times New Roman"/>
              </a:rPr>
              <a:t>NUMBER AND AMOUNT OF AWARDS</a:t>
            </a:r>
            <a:br>
              <a:rPr sz="4400"/>
            </a:br>
            <a:endParaRPr b="0" lang="en-US" sz="4400" spc="-1" strike="noStrike">
              <a:solidFill>
                <a:srgbClr val="000000"/>
              </a:solidFill>
              <a:latin typeface="Arial"/>
            </a:endParaRPr>
          </a:p>
        </p:txBody>
      </p:sp>
      <p:sp>
        <p:nvSpPr>
          <p:cNvPr id="133" name="PlaceHolder 2"/>
          <p:cNvSpPr>
            <a:spLocks noGrp="1"/>
          </p:cNvSpPr>
          <p:nvPr>
            <p:ph/>
          </p:nvPr>
        </p:nvSpPr>
        <p:spPr>
          <a:xfrm>
            <a:off x="1024200" y="1523880"/>
            <a:ext cx="9933480" cy="4783680"/>
          </a:xfrm>
          <a:prstGeom prst="rect">
            <a:avLst/>
          </a:prstGeom>
          <a:noFill/>
          <a:ln w="0">
            <a:noFill/>
          </a:ln>
        </p:spPr>
        <p:txBody>
          <a:bodyPr lIns="45720" rIns="45720" tIns="45000" bIns="45000" anchor="t">
            <a:normAutofit fontScale="69000"/>
          </a:bodyPr>
          <a:p>
            <a:pPr marL="69840" indent="-135720" algn="just">
              <a:lnSpc>
                <a:spcPct val="116000"/>
              </a:lnSpc>
              <a:buClr>
                <a:srgbClr val="629dd1"/>
              </a:buClr>
              <a:buFont typeface="Twentieth Century"/>
              <a:buChar char=" "/>
            </a:pPr>
            <a:r>
              <a:rPr b="1" lang="en-US" sz="3100" spc="-1" strike="noStrike">
                <a:solidFill>
                  <a:srgbClr val="002060"/>
                </a:solidFill>
                <a:latin typeface="Times New Roman"/>
                <a:ea typeface="Times New Roman"/>
              </a:rPr>
              <a:t>The Committee will approve the total number of awards based on funds available. The amounts of assistance may vary annually and according to eligibility category.</a:t>
            </a:r>
            <a:endParaRPr b="0" lang="en-US" sz="3100" spc="-1" strike="noStrike">
              <a:solidFill>
                <a:srgbClr val="000000"/>
              </a:solidFill>
              <a:latin typeface="Arial"/>
            </a:endParaRPr>
          </a:p>
          <a:p>
            <a:pPr marL="69840" indent="-135720">
              <a:lnSpc>
                <a:spcPct val="90000"/>
              </a:lnSpc>
              <a:spcBef>
                <a:spcPts val="54"/>
              </a:spcBef>
              <a:buClr>
                <a:srgbClr val="629dd1"/>
              </a:buClr>
              <a:buFont typeface="Twentieth Century"/>
              <a:buChar char=" "/>
            </a:pPr>
            <a:r>
              <a:rPr b="1" lang="en-US" sz="3100" spc="-1" strike="noStrike">
                <a:solidFill>
                  <a:srgbClr val="002060"/>
                </a:solidFill>
                <a:latin typeface="Times New Roman"/>
                <a:ea typeface="Times New Roman"/>
              </a:rPr>
              <a:t> </a:t>
            </a:r>
            <a:endParaRPr b="0" lang="en-US" sz="3100" spc="-1" strike="noStrike">
              <a:solidFill>
                <a:srgbClr val="000000"/>
              </a:solidFill>
              <a:latin typeface="Arial"/>
            </a:endParaRPr>
          </a:p>
          <a:p>
            <a:pPr marL="69840" indent="-135720">
              <a:lnSpc>
                <a:spcPct val="90000"/>
              </a:lnSpc>
              <a:spcBef>
                <a:spcPts val="14"/>
              </a:spcBef>
              <a:buClr>
                <a:srgbClr val="629dd1"/>
              </a:buClr>
              <a:buFont typeface="Twentieth Century"/>
              <a:buChar char=" "/>
            </a:pPr>
            <a:r>
              <a:rPr b="1" lang="en-US" sz="3100" spc="-1" strike="noStrike">
                <a:solidFill>
                  <a:srgbClr val="002060"/>
                </a:solidFill>
                <a:latin typeface="Times New Roman"/>
                <a:ea typeface="Times New Roman"/>
              </a:rPr>
              <a:t> </a:t>
            </a:r>
            <a:endParaRPr b="0" lang="en-US" sz="3100" spc="-1" strike="noStrike">
              <a:solidFill>
                <a:srgbClr val="000000"/>
              </a:solidFill>
              <a:latin typeface="Arial"/>
            </a:endParaRPr>
          </a:p>
          <a:p>
            <a:pPr marL="69840" indent="-135720" algn="just">
              <a:lnSpc>
                <a:spcPct val="116000"/>
              </a:lnSpc>
              <a:buClr>
                <a:srgbClr val="629dd1"/>
              </a:buClr>
              <a:buFont typeface="Twentieth Century"/>
              <a:buChar char=" "/>
            </a:pPr>
            <a:r>
              <a:rPr b="1" lang="en-US" sz="3100" spc="-1" strike="noStrike">
                <a:solidFill>
                  <a:srgbClr val="002060"/>
                </a:solidFill>
                <a:latin typeface="Times New Roman"/>
                <a:ea typeface="Times New Roman"/>
              </a:rPr>
              <a:t>The Educational Assistance Committee decisions are based on application scores. The decisions are final and cannot be challenged.</a:t>
            </a:r>
            <a:endParaRPr b="0" lang="en-US" sz="3100" spc="-1" strike="noStrike">
              <a:solidFill>
                <a:srgbClr val="000000"/>
              </a:solidFill>
              <a:latin typeface="Arial"/>
            </a:endParaRPr>
          </a:p>
          <a:p>
            <a:pPr marL="69840" indent="-135720">
              <a:lnSpc>
                <a:spcPct val="90000"/>
              </a:lnSpc>
              <a:spcBef>
                <a:spcPts val="54"/>
              </a:spcBef>
              <a:buClr>
                <a:srgbClr val="629dd1"/>
              </a:buClr>
              <a:buFont typeface="Twentieth Century"/>
              <a:buChar char=" "/>
            </a:pPr>
            <a:r>
              <a:rPr b="1" lang="en-US" sz="3100" spc="-1" strike="noStrike">
                <a:solidFill>
                  <a:srgbClr val="002060"/>
                </a:solidFill>
                <a:latin typeface="Times New Roman"/>
                <a:ea typeface="Times New Roman"/>
              </a:rPr>
              <a:t> </a:t>
            </a:r>
            <a:endParaRPr b="0" lang="en-US" sz="3100" spc="-1" strike="noStrike">
              <a:solidFill>
                <a:srgbClr val="000000"/>
              </a:solidFill>
              <a:latin typeface="Arial"/>
            </a:endParaRPr>
          </a:p>
          <a:p>
            <a:pPr marL="69840" indent="-135720" algn="just">
              <a:lnSpc>
                <a:spcPct val="116000"/>
              </a:lnSpc>
              <a:buClr>
                <a:srgbClr val="629dd1"/>
              </a:buClr>
              <a:buFont typeface="Twentieth Century"/>
              <a:buChar char=" "/>
            </a:pPr>
            <a:r>
              <a:rPr b="1" lang="en-US" sz="3100" spc="-1" strike="noStrike">
                <a:solidFill>
                  <a:srgbClr val="002060"/>
                </a:solidFill>
                <a:latin typeface="Times New Roman"/>
                <a:ea typeface="Times New Roman"/>
              </a:rPr>
              <a:t>Not everyone may be awarded assistance. Applications must be signed by a current BSMA, Inc. Chapter President, then received by National/Department Big Dipper Auxiliary President at level applying, by the due date and meet all the requirements. In addition, applicants scores totaling below 70% will not be eligible for assistance but would be encouraged to apply in the future, provided the applicants have not already received maximum award limits.</a:t>
            </a:r>
            <a:endParaRPr b="0" lang="en-US" sz="3100" spc="-1" strike="noStrike">
              <a:solidFill>
                <a:srgbClr val="000000"/>
              </a:solidFill>
              <a:latin typeface="Arial"/>
            </a:endParaRPr>
          </a:p>
          <a:p>
            <a:pPr>
              <a:lnSpc>
                <a:spcPct val="90000"/>
              </a:lnSpc>
              <a:spcBef>
                <a:spcPts val="1199"/>
              </a:spcBef>
              <a:buNone/>
              <a:tabLst>
                <a:tab algn="l" pos="0"/>
              </a:tabLst>
            </a:pPr>
            <a:endParaRPr b="0" lang="en-US" sz="2200" spc="-1" strike="noStrike">
              <a:solidFill>
                <a:srgbClr val="000000"/>
              </a:solidFill>
              <a:latin typeface="Arial"/>
            </a:endParaRPr>
          </a:p>
        </p:txBody>
      </p:sp>
    </p:spTree>
  </p:cSld>
  <mc:AlternateContent>
    <mc:Choice Requires="p14">
      <p:transition spd="med" p14:dur="700">
        <p:fade/>
      </p:transition>
    </mc:Choice>
    <mc:Fallback>
      <p:transition spd="med">
        <p:fade/>
      </p:transition>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p:nvPr>
        </p:nvSpPr>
        <p:spPr>
          <a:xfrm>
            <a:off x="838080" y="583200"/>
            <a:ext cx="10513800" cy="5592240"/>
          </a:xfrm>
          <a:prstGeom prst="rect">
            <a:avLst/>
          </a:prstGeom>
          <a:noFill/>
          <a:ln w="0">
            <a:noFill/>
          </a:ln>
        </p:spPr>
        <p:txBody>
          <a:bodyPr lIns="45720" rIns="45720" tIns="45000" bIns="45000" anchor="t">
            <a:normAutofit fontScale="39000"/>
          </a:bodyPr>
          <a:p>
            <a:pPr algn="just">
              <a:lnSpc>
                <a:spcPct val="221000"/>
              </a:lnSpc>
              <a:buNone/>
              <a:tabLst>
                <a:tab algn="l" pos="0"/>
              </a:tabLst>
            </a:pPr>
            <a:r>
              <a:rPr b="1" lang="en-US" sz="4500" spc="-1" strike="noStrike">
                <a:solidFill>
                  <a:srgbClr val="002060"/>
                </a:solidFill>
                <a:latin typeface="Times New Roman"/>
                <a:ea typeface="Times New Roman"/>
              </a:rPr>
              <a:t>**Selection notification will be made approximately 30 days following the close of Convention**, As stated &amp; signed on the application:</a:t>
            </a:r>
            <a:endParaRPr b="0" lang="en-US" sz="4500" spc="-1" strike="noStrike">
              <a:solidFill>
                <a:srgbClr val="000000"/>
              </a:solidFill>
              <a:latin typeface="Arial"/>
            </a:endParaRPr>
          </a:p>
          <a:p>
            <a:pPr marL="69840" indent="-111600" algn="just">
              <a:lnSpc>
                <a:spcPct val="116000"/>
              </a:lnSpc>
              <a:buClr>
                <a:srgbClr val="629dd1"/>
              </a:buClr>
              <a:buFont typeface="Twentieth Century"/>
              <a:buChar char=" "/>
              <a:tabLst>
                <a:tab algn="l" pos="0"/>
              </a:tabLst>
            </a:pPr>
            <a:r>
              <a:rPr b="1" i="1" lang="en-US" sz="4500" spc="-1" strike="noStrike">
                <a:solidFill>
                  <a:srgbClr val="002060"/>
                </a:solidFill>
                <a:latin typeface="Times New Roman"/>
                <a:ea typeface="Times New Roman"/>
              </a:rPr>
              <a:t>I understand and agree the BSMA Big Dipper Auxiliary Josephine Calenda Educational Assistance Committee is solely responsible for the selection of the recipients of the Josephine Calenda Educational Assistance Award. All decisions are final and cannot be challenged. I agree that my signature on the application form authorizes the BSMA Big Dipper Auxiliary to release information regarding this application (including GPA, transcripts, etc.) to the Educational Assistance Committee as needed. I certify that all information provided with this application is accurate to the best of my knowledge, and the essay is entirely the applicant’s own effort. Amounts of assistance will vary annually and awards are based on funds available. BSMA Big Dipper Auxiliary is NOT responsible for lost, misdirected or incomplete items at any level. Communication will be with applicant only. For under 18 years, Parent/Guardian who signed application will be granted communication authority along with the minor applicant.</a:t>
            </a:r>
            <a:endParaRPr b="0" lang="en-US" sz="4500" spc="-1" strike="noStrike">
              <a:solidFill>
                <a:srgbClr val="000000"/>
              </a:solidFill>
              <a:latin typeface="Arial"/>
            </a:endParaRPr>
          </a:p>
          <a:p>
            <a:pPr algn="just">
              <a:lnSpc>
                <a:spcPct val="116000"/>
              </a:lnSpc>
              <a:buNone/>
              <a:tabLst>
                <a:tab algn="l" pos="0"/>
              </a:tabLst>
            </a:pPr>
            <a:endParaRPr b="0" lang="en-US" sz="4500" spc="-1" strike="noStrike">
              <a:solidFill>
                <a:srgbClr val="000000"/>
              </a:solidFill>
              <a:latin typeface="Arial"/>
            </a:endParaRPr>
          </a:p>
          <a:p>
            <a:pPr marL="69840" indent="-111600" algn="just">
              <a:lnSpc>
                <a:spcPct val="123000"/>
              </a:lnSpc>
              <a:buClr>
                <a:srgbClr val="629dd1"/>
              </a:buClr>
              <a:buFont typeface="Twentieth Century"/>
              <a:buChar char=" "/>
              <a:tabLst>
                <a:tab algn="l" pos="0"/>
              </a:tabLst>
            </a:pPr>
            <a:r>
              <a:rPr b="1" lang="en-US" sz="4500" spc="-1" strike="noStrike">
                <a:solidFill>
                  <a:srgbClr val="002060"/>
                </a:solidFill>
                <a:latin typeface="Times New Roman"/>
                <a:ea typeface="Times New Roman"/>
              </a:rPr>
              <a:t>The Big Dipper Auxiliary is proud to provide educational assistance to worthy applicants and hopes to continue to do so for many years to come.</a:t>
            </a:r>
            <a:endParaRPr b="0" lang="en-US" sz="4500" spc="-1" strike="noStrike">
              <a:solidFill>
                <a:srgbClr val="000000"/>
              </a:solidFill>
              <a:latin typeface="Arial"/>
            </a:endParaRPr>
          </a:p>
          <a:p>
            <a:pPr marL="1065600" indent="-91440" algn="ctr">
              <a:lnSpc>
                <a:spcPct val="90000"/>
              </a:lnSpc>
              <a:buClr>
                <a:srgbClr val="629dd1"/>
              </a:buClr>
              <a:buFont typeface="Twentieth Century"/>
              <a:buChar char=" "/>
              <a:tabLst>
                <a:tab algn="l" pos="0"/>
              </a:tabLst>
            </a:pPr>
            <a:r>
              <a:rPr b="1" lang="en-US" sz="2800" spc="-1" strike="noStrike">
                <a:solidFill>
                  <a:srgbClr val="002060"/>
                </a:solidFill>
                <a:latin typeface="Times New Roman"/>
                <a:ea typeface="Times New Roman"/>
              </a:rPr>
              <a:t>****OFFICIAL Use Only**** </a:t>
            </a:r>
            <a:endParaRPr b="0" lang="en-US" sz="2800" spc="-1" strike="noStrike">
              <a:solidFill>
                <a:srgbClr val="000000"/>
              </a:solidFill>
              <a:latin typeface="Arial"/>
            </a:endParaRPr>
          </a:p>
        </p:txBody>
      </p:sp>
    </p:spTree>
  </p:cSld>
  <mc:AlternateContent>
    <mc:Choice Requires="p14">
      <p:transition spd="slow" advTm="7000" p14:dur="1400">
        <p14:ripple/>
      </p:transition>
    </mc:Choice>
    <mc:Fallback>
      <p:transition spd="slow" advTm="7000">
        <p:fade/>
      </p:transition>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1024200" y="585360"/>
            <a:ext cx="9718200" cy="1497960"/>
          </a:xfrm>
          <a:prstGeom prst="rect">
            <a:avLst/>
          </a:prstGeom>
          <a:noFill/>
          <a:ln w="0">
            <a:noFill/>
          </a:ln>
        </p:spPr>
        <p:txBody>
          <a:bodyPr lIns="90000" rIns="90000" tIns="45000" bIns="45000" anchor="ctr">
            <a:noAutofit/>
          </a:bodyPr>
          <a:p>
            <a:endParaRPr b="0" lang="en-US" sz="1400" spc="-1" strike="noStrike">
              <a:solidFill>
                <a:srgbClr val="000000"/>
              </a:solidFill>
              <a:latin typeface="Arial"/>
            </a:endParaRPr>
          </a:p>
        </p:txBody>
      </p:sp>
      <p:pic>
        <p:nvPicPr>
          <p:cNvPr id="91" name="Google Shape;115;p3" descr="Glocal Orchestra - United States of America - The Star Spangled Banner - American  National Anthem 2 (Sung): listen with lyrics | Deezer"/>
          <p:cNvPicPr/>
          <p:nvPr/>
        </p:nvPicPr>
        <p:blipFill>
          <a:blip r:embed="rId1"/>
          <a:stretch/>
        </p:blipFill>
        <p:spPr>
          <a:xfrm>
            <a:off x="838080" y="365040"/>
            <a:ext cx="10513800" cy="5810040"/>
          </a:xfrm>
          <a:prstGeom prst="rect">
            <a:avLst/>
          </a:prstGeom>
          <a:ln w="0">
            <a:noFill/>
          </a:ln>
        </p:spPr>
      </p:pic>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title"/>
          </p:nvPr>
        </p:nvSpPr>
        <p:spPr>
          <a:xfrm>
            <a:off x="1024200" y="585360"/>
            <a:ext cx="9718200" cy="1497960"/>
          </a:xfrm>
          <a:prstGeom prst="rect">
            <a:avLst/>
          </a:prstGeom>
          <a:noFill/>
          <a:ln w="0">
            <a:noFill/>
          </a:ln>
        </p:spPr>
        <p:txBody>
          <a:bodyPr lIns="90000" rIns="90000" tIns="45000" bIns="45000" anchor="ctr">
            <a:normAutofit/>
          </a:bodyPr>
          <a:p>
            <a:pPr algn="ctr">
              <a:lnSpc>
                <a:spcPct val="100000"/>
              </a:lnSpc>
              <a:buNone/>
              <a:tabLst>
                <a:tab algn="l" pos="0"/>
              </a:tabLst>
            </a:pPr>
            <a:r>
              <a:rPr b="1" i="1" lang="en-US" sz="1600" spc="-1" strike="noStrike">
                <a:solidFill>
                  <a:srgbClr val="0000cc"/>
                </a:solidFill>
                <a:latin typeface="Arial"/>
                <a:ea typeface="Arial"/>
              </a:rPr>
              <a:t>BLUE STAR MOTHERS OF AMERICA, INC.</a:t>
            </a:r>
            <a:br>
              <a:rPr sz="1600"/>
            </a:br>
            <a:r>
              <a:rPr b="1" lang="en-US" sz="1600" spc="-1" strike="noStrike">
                <a:solidFill>
                  <a:srgbClr val="000000"/>
                </a:solidFill>
                <a:latin typeface="Arial"/>
                <a:ea typeface="Arial"/>
              </a:rPr>
              <a:t>BIG DIPPER</a:t>
            </a:r>
            <a:r>
              <a:rPr b="1" lang="en-US" sz="1600" spc="-1" strike="noStrike" u="sng">
                <a:solidFill>
                  <a:srgbClr val="000000"/>
                </a:solidFill>
                <a:uFillTx/>
                <a:latin typeface="Arial"/>
                <a:ea typeface="Arial"/>
              </a:rPr>
              <a:t> </a:t>
            </a:r>
            <a:r>
              <a:rPr b="1" lang="en-US" sz="1600" spc="-1" strike="noStrike" u="sng">
                <a:solidFill>
                  <a:srgbClr val="000000"/>
                </a:solidFill>
                <a:uFillTx/>
                <a:latin typeface="Arial"/>
                <a:ea typeface="Arial"/>
              </a:rPr>
              <a:t>	</a:t>
            </a:r>
            <a:r>
              <a:rPr b="1" lang="en-US" sz="1600" spc="-1" strike="noStrike">
                <a:solidFill>
                  <a:srgbClr val="000000"/>
                </a:solidFill>
                <a:latin typeface="Arial"/>
                <a:ea typeface="Arial"/>
              </a:rPr>
              <a:t>_</a:t>
            </a:r>
            <a:r>
              <a:rPr b="1" lang="en-US" sz="1600" spc="-1" strike="noStrike" u="sng">
                <a:solidFill>
                  <a:srgbClr val="000000"/>
                </a:solidFill>
                <a:uFillTx/>
                <a:latin typeface="Times New Roman"/>
                <a:ea typeface="Times New Roman"/>
              </a:rPr>
              <a:t> </a:t>
            </a:r>
            <a:r>
              <a:rPr b="1" lang="en-US" sz="1600" spc="-1" strike="noStrike" u="sng">
                <a:solidFill>
                  <a:srgbClr val="000000"/>
                </a:solidFill>
                <a:uFillTx/>
                <a:latin typeface="Times New Roman"/>
                <a:ea typeface="Times New Roman"/>
              </a:rPr>
              <a:t>	</a:t>
            </a:r>
            <a:br>
              <a:rPr sz="1600"/>
            </a:br>
            <a:r>
              <a:rPr b="1" lang="en-US" sz="1600" spc="-1" strike="noStrike">
                <a:solidFill>
                  <a:srgbClr val="000000"/>
                </a:solidFill>
                <a:latin typeface="Arial"/>
                <a:ea typeface="Arial"/>
              </a:rPr>
              <a:t>Auxiliary (Fill in Name of National or State Department)</a:t>
            </a:r>
            <a:br>
              <a:rPr sz="1600"/>
            </a:br>
            <a:r>
              <a:rPr b="1" lang="en-US" sz="1600" spc="-1" strike="noStrike">
                <a:solidFill>
                  <a:srgbClr val="000000"/>
                </a:solidFill>
                <a:latin typeface="Arial"/>
                <a:ea typeface="Arial"/>
              </a:rPr>
              <a:t>2023 EDUCATIONAL ASSISTANCE APPLICATION</a:t>
            </a:r>
            <a:br>
              <a:rPr sz="1600"/>
            </a:br>
            <a:endParaRPr b="0" lang="en-US" sz="1600" spc="-1" strike="noStrike">
              <a:solidFill>
                <a:srgbClr val="000000"/>
              </a:solidFill>
              <a:latin typeface="Arial"/>
            </a:endParaRPr>
          </a:p>
        </p:txBody>
      </p:sp>
      <p:sp>
        <p:nvSpPr>
          <p:cNvPr id="136" name="PlaceHolder 2"/>
          <p:cNvSpPr>
            <a:spLocks noGrp="1"/>
          </p:cNvSpPr>
          <p:nvPr>
            <p:ph/>
          </p:nvPr>
        </p:nvSpPr>
        <p:spPr>
          <a:xfrm>
            <a:off x="1024200" y="2286000"/>
            <a:ext cx="9718200" cy="4021560"/>
          </a:xfrm>
          <a:prstGeom prst="rect">
            <a:avLst/>
          </a:prstGeom>
          <a:noFill/>
          <a:ln w="0">
            <a:noFill/>
          </a:ln>
        </p:spPr>
        <p:txBody>
          <a:bodyPr lIns="45720" rIns="45720" tIns="45000" bIns="45000" anchor="t">
            <a:normAutofit fontScale="50000"/>
          </a:bodyPr>
          <a:p>
            <a:pPr>
              <a:lnSpc>
                <a:spcPct val="90000"/>
              </a:lnSpc>
              <a:buNone/>
              <a:tabLst>
                <a:tab algn="l" pos="0"/>
              </a:tabLst>
            </a:pPr>
            <a:r>
              <a:rPr b="0" lang="en-US" sz="2800" spc="-1" strike="noStrike">
                <a:solidFill>
                  <a:srgbClr val="000000"/>
                </a:solidFill>
                <a:latin typeface="Arial"/>
                <a:ea typeface="Arial"/>
              </a:rPr>
              <a:t>Name</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r>
              <a:rPr b="0" lang="en-US" sz="2800" spc="-1" strike="noStrike">
                <a:solidFill>
                  <a:srgbClr val="000000"/>
                </a:solidFill>
                <a:latin typeface="Arial"/>
                <a:ea typeface="Arial"/>
              </a:rPr>
              <a:t>Age</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r>
              <a:rPr b="0" lang="en-US" sz="2800" spc="-1" strike="noStrike">
                <a:solidFill>
                  <a:srgbClr val="000000"/>
                </a:solidFill>
                <a:latin typeface="Arial"/>
                <a:ea typeface="Arial"/>
              </a:rPr>
              <a:t>Male</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r>
              <a:rPr b="0" lang="en-US" sz="2800" spc="-1" strike="noStrike">
                <a:solidFill>
                  <a:srgbClr val="000000"/>
                </a:solidFill>
                <a:latin typeface="Arial"/>
                <a:ea typeface="Arial"/>
              </a:rPr>
              <a:t>Female </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endParaRPr b="0" lang="en-US" sz="2800" spc="-1" strike="noStrike">
              <a:solidFill>
                <a:srgbClr val="000000"/>
              </a:solidFill>
              <a:latin typeface="Arial"/>
            </a:endParaRPr>
          </a:p>
          <a:p>
            <a:pPr>
              <a:lnSpc>
                <a:spcPct val="52000"/>
              </a:lnSpc>
              <a:buNone/>
              <a:tabLst>
                <a:tab algn="l" pos="0"/>
              </a:tabLst>
            </a:pPr>
            <a:endParaRPr b="0" lang="en-US" sz="2800" spc="-1" strike="noStrike">
              <a:solidFill>
                <a:srgbClr val="000000"/>
              </a:solidFill>
              <a:latin typeface="Arial"/>
            </a:endParaRPr>
          </a:p>
          <a:p>
            <a:pPr>
              <a:lnSpc>
                <a:spcPct val="52000"/>
              </a:lnSpc>
              <a:buNone/>
              <a:tabLst>
                <a:tab algn="l" pos="0"/>
              </a:tabLst>
            </a:pPr>
            <a:r>
              <a:rPr b="0" lang="en-US" sz="2800" spc="-1" strike="noStrike">
                <a:solidFill>
                  <a:srgbClr val="000000"/>
                </a:solidFill>
                <a:latin typeface="Arial"/>
                <a:ea typeface="Arial"/>
              </a:rPr>
              <a:t>Address</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r>
              <a:rPr b="0" lang="en-US" sz="2800" spc="-1" strike="noStrike">
                <a:solidFill>
                  <a:srgbClr val="000000"/>
                </a:solidFill>
                <a:latin typeface="Arial"/>
                <a:ea typeface="Arial"/>
              </a:rPr>
              <a:t>Phone # </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endParaRPr b="0" lang="en-US" sz="2800" spc="-1" strike="noStrike">
              <a:solidFill>
                <a:srgbClr val="000000"/>
              </a:solidFill>
              <a:latin typeface="Arial"/>
            </a:endParaRPr>
          </a:p>
          <a:p>
            <a:pPr>
              <a:lnSpc>
                <a:spcPct val="52000"/>
              </a:lnSpc>
              <a:buNone/>
              <a:tabLst>
                <a:tab algn="l" pos="0"/>
              </a:tabLst>
            </a:pPr>
            <a:endParaRPr b="0" lang="en-US" sz="2800" spc="-1" strike="noStrike">
              <a:solidFill>
                <a:srgbClr val="000000"/>
              </a:solidFill>
              <a:latin typeface="Arial"/>
            </a:endParaRPr>
          </a:p>
          <a:p>
            <a:pPr>
              <a:lnSpc>
                <a:spcPct val="52000"/>
              </a:lnSpc>
              <a:buNone/>
              <a:tabLst>
                <a:tab algn="l" pos="0"/>
              </a:tabLst>
            </a:pPr>
            <a:r>
              <a:rPr b="0" lang="en-US" sz="2800" spc="-1" strike="noStrike">
                <a:solidFill>
                  <a:srgbClr val="000000"/>
                </a:solidFill>
                <a:latin typeface="Arial"/>
                <a:ea typeface="Arial"/>
              </a:rPr>
              <a:t>Street</a:t>
            </a:r>
            <a:r>
              <a:rPr b="0" lang="en-US" sz="2800" spc="-1" strike="noStrike">
                <a:solidFill>
                  <a:srgbClr val="000000"/>
                </a:solidFill>
                <a:latin typeface="Arial"/>
                <a:ea typeface="Arial"/>
              </a:rPr>
              <a:t>	</a:t>
            </a:r>
            <a:r>
              <a:rPr b="0" lang="en-US" sz="2800" spc="-1" strike="noStrike">
                <a:solidFill>
                  <a:srgbClr val="000000"/>
                </a:solidFill>
                <a:latin typeface="Arial"/>
                <a:ea typeface="Arial"/>
              </a:rPr>
              <a:t>City</a:t>
            </a:r>
            <a:r>
              <a:rPr b="0" lang="en-US" sz="2800" spc="-1" strike="noStrike">
                <a:solidFill>
                  <a:srgbClr val="000000"/>
                </a:solidFill>
                <a:latin typeface="Arial"/>
                <a:ea typeface="Arial"/>
              </a:rPr>
              <a:t>	</a:t>
            </a:r>
            <a:r>
              <a:rPr b="0" lang="en-US" sz="2800" spc="-1" strike="noStrike">
                <a:solidFill>
                  <a:srgbClr val="000000"/>
                </a:solidFill>
                <a:latin typeface="Arial"/>
                <a:ea typeface="Arial"/>
              </a:rPr>
              <a:t>State</a:t>
            </a:r>
            <a:r>
              <a:rPr b="0" lang="en-US" sz="2800" spc="-1" strike="noStrike">
                <a:solidFill>
                  <a:srgbClr val="000000"/>
                </a:solidFill>
                <a:latin typeface="Arial"/>
                <a:ea typeface="Arial"/>
              </a:rPr>
              <a:t>	</a:t>
            </a:r>
            <a:r>
              <a:rPr b="0" lang="en-US" sz="2800" spc="-1" strike="noStrike">
                <a:solidFill>
                  <a:srgbClr val="000000"/>
                </a:solidFill>
                <a:latin typeface="Arial"/>
                <a:ea typeface="Arial"/>
              </a:rPr>
              <a:t>Zip-code</a:t>
            </a:r>
            <a:endParaRPr b="0" lang="en-US" sz="2800" spc="-1" strike="noStrike">
              <a:solidFill>
                <a:srgbClr val="000000"/>
              </a:solidFill>
              <a:latin typeface="Arial"/>
            </a:endParaRPr>
          </a:p>
          <a:p>
            <a:pPr>
              <a:lnSpc>
                <a:spcPct val="39000"/>
              </a:lnSpc>
              <a:buNone/>
              <a:tabLst>
                <a:tab algn="l" pos="0"/>
              </a:tabLst>
            </a:pPr>
            <a:endParaRPr b="0" lang="en-US" sz="2800" spc="-1" strike="noStrike">
              <a:solidFill>
                <a:srgbClr val="000000"/>
              </a:solidFill>
              <a:latin typeface="Arial"/>
            </a:endParaRPr>
          </a:p>
          <a:p>
            <a:pPr>
              <a:lnSpc>
                <a:spcPct val="39000"/>
              </a:lnSpc>
              <a:buNone/>
              <a:tabLst>
                <a:tab algn="l" pos="0"/>
              </a:tabLst>
            </a:pPr>
            <a:r>
              <a:rPr b="0" lang="en-US" sz="2800" spc="-1" strike="noStrike">
                <a:solidFill>
                  <a:srgbClr val="000000"/>
                </a:solidFill>
                <a:latin typeface="Arial"/>
                <a:ea typeface="Arial"/>
              </a:rPr>
              <a:t>Email Address________________________________________________________________</a:t>
            </a:r>
            <a:endParaRPr b="0" lang="en-US" sz="2800" spc="-1" strike="noStrike">
              <a:solidFill>
                <a:srgbClr val="000000"/>
              </a:solidFill>
              <a:latin typeface="Arial"/>
            </a:endParaRPr>
          </a:p>
          <a:p>
            <a:pPr>
              <a:lnSpc>
                <a:spcPct val="52000"/>
              </a:lnSpc>
              <a:buNone/>
              <a:tabLst>
                <a:tab algn="l" pos="0"/>
              </a:tabLst>
            </a:pPr>
            <a:endParaRPr b="0" lang="en-US" sz="2800" spc="-1" strike="noStrike">
              <a:solidFill>
                <a:srgbClr val="000000"/>
              </a:solidFill>
              <a:latin typeface="Arial"/>
            </a:endParaRPr>
          </a:p>
          <a:p>
            <a:pPr>
              <a:lnSpc>
                <a:spcPct val="52000"/>
              </a:lnSpc>
              <a:buNone/>
              <a:tabLst>
                <a:tab algn="l" pos="0"/>
              </a:tabLst>
            </a:pPr>
            <a:r>
              <a:rPr b="0" lang="en-US" sz="2800" spc="-1" strike="noStrike">
                <a:solidFill>
                  <a:srgbClr val="000000"/>
                </a:solidFill>
                <a:latin typeface="Arial"/>
                <a:ea typeface="Arial"/>
              </a:rPr>
              <a:t>Are you a Blue Star Mother?  Yes</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r>
              <a:rPr b="0" lang="en-US" sz="2800" spc="-1" strike="noStrike">
                <a:solidFill>
                  <a:srgbClr val="000000"/>
                </a:solidFill>
                <a:latin typeface="Arial"/>
                <a:ea typeface="Arial"/>
              </a:rPr>
              <a:t>No </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endParaRPr b="0" lang="en-US" sz="2800" spc="-1" strike="noStrike">
              <a:solidFill>
                <a:srgbClr val="000000"/>
              </a:solidFill>
              <a:latin typeface="Arial"/>
            </a:endParaRPr>
          </a:p>
          <a:p>
            <a:pPr>
              <a:lnSpc>
                <a:spcPct val="90000"/>
              </a:lnSpc>
              <a:buNone/>
              <a:tabLst>
                <a:tab algn="l" pos="0"/>
              </a:tabLst>
            </a:pPr>
            <a:r>
              <a:rPr b="0" lang="en-US" sz="2800" spc="-1" strike="noStrike">
                <a:solidFill>
                  <a:srgbClr val="000000"/>
                </a:solidFill>
                <a:latin typeface="Arial"/>
                <a:ea typeface="Arial"/>
              </a:rPr>
              <a:t>Are you a Veteran?  Yes</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r>
              <a:rPr b="0" lang="en-US" sz="2800" spc="-1" strike="noStrike">
                <a:solidFill>
                  <a:srgbClr val="000000"/>
                </a:solidFill>
                <a:latin typeface="Arial"/>
                <a:ea typeface="Arial"/>
              </a:rPr>
              <a:t>No </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endParaRPr b="0" lang="en-US" sz="2800" spc="-1" strike="noStrike">
              <a:solidFill>
                <a:srgbClr val="000000"/>
              </a:solidFill>
              <a:latin typeface="Arial"/>
            </a:endParaRPr>
          </a:p>
          <a:p>
            <a:pPr>
              <a:lnSpc>
                <a:spcPct val="90000"/>
              </a:lnSpc>
              <a:spcBef>
                <a:spcPts val="34"/>
              </a:spcBef>
              <a:buNone/>
              <a:tabLst>
                <a:tab algn="l" pos="0"/>
              </a:tabLst>
            </a:pPr>
            <a:r>
              <a:rPr b="0" lang="en-US" sz="2800" spc="-1" strike="noStrike">
                <a:solidFill>
                  <a:srgbClr val="000000"/>
                </a:solidFill>
                <a:latin typeface="Arial"/>
                <a:ea typeface="Arial"/>
              </a:rPr>
              <a:t> </a:t>
            </a:r>
            <a:endParaRPr b="0" lang="en-US" sz="2800" spc="-1" strike="noStrike">
              <a:solidFill>
                <a:srgbClr val="000000"/>
              </a:solidFill>
              <a:latin typeface="Arial"/>
            </a:endParaRPr>
          </a:p>
          <a:p>
            <a:pPr>
              <a:lnSpc>
                <a:spcPct val="90000"/>
              </a:lnSpc>
              <a:spcBef>
                <a:spcPts val="261"/>
              </a:spcBef>
              <a:buNone/>
              <a:tabLst>
                <a:tab algn="l" pos="0"/>
              </a:tabLst>
            </a:pPr>
            <a:r>
              <a:rPr b="0" lang="en-US" sz="2800" spc="-1" strike="noStrike">
                <a:solidFill>
                  <a:srgbClr val="000000"/>
                </a:solidFill>
                <a:latin typeface="Arial"/>
                <a:ea typeface="Arial"/>
              </a:rPr>
              <a:t>If applicant is a son, daughter, grandson, or granddaughter of a Blue Star Mother</a:t>
            </a:r>
            <a:endParaRPr b="0" lang="en-US" sz="2800" spc="-1" strike="noStrike">
              <a:solidFill>
                <a:srgbClr val="000000"/>
              </a:solidFill>
              <a:latin typeface="Arial"/>
            </a:endParaRPr>
          </a:p>
          <a:p>
            <a:pPr>
              <a:lnSpc>
                <a:spcPct val="90000"/>
              </a:lnSpc>
              <a:buNone/>
              <a:tabLst>
                <a:tab algn="l" pos="0"/>
              </a:tabLst>
            </a:pPr>
            <a:r>
              <a:rPr b="0" lang="en-US" sz="2800" spc="-1" strike="noStrike">
                <a:solidFill>
                  <a:srgbClr val="000000"/>
                </a:solidFill>
                <a:latin typeface="Arial"/>
                <a:ea typeface="Arial"/>
              </a:rPr>
              <a:t>State BSM’S Name</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r>
              <a:rPr b="0" lang="en-US" sz="2800" spc="-1" strike="noStrike">
                <a:solidFill>
                  <a:srgbClr val="000000"/>
                </a:solidFill>
                <a:latin typeface="Arial"/>
                <a:ea typeface="Arial"/>
              </a:rPr>
              <a:t>State</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r>
              <a:rPr b="0" lang="en-US" sz="2800" spc="-1" strike="noStrike">
                <a:solidFill>
                  <a:srgbClr val="000000"/>
                </a:solidFill>
                <a:latin typeface="Arial"/>
                <a:ea typeface="Arial"/>
              </a:rPr>
              <a:t>Chapter # </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endParaRPr b="0" lang="en-US" sz="2800" spc="-1" strike="noStrike">
              <a:solidFill>
                <a:srgbClr val="000000"/>
              </a:solidFill>
              <a:latin typeface="Arial"/>
            </a:endParaRPr>
          </a:p>
          <a:p>
            <a:pPr>
              <a:lnSpc>
                <a:spcPct val="90000"/>
              </a:lnSpc>
              <a:buNone/>
              <a:tabLst>
                <a:tab algn="l" pos="0"/>
              </a:tabLst>
            </a:pPr>
            <a:r>
              <a:rPr b="0" lang="en-US" sz="2800" spc="-1" strike="noStrike">
                <a:solidFill>
                  <a:srgbClr val="000000"/>
                </a:solidFill>
                <a:latin typeface="Arial"/>
                <a:ea typeface="Arial"/>
              </a:rPr>
              <a:t>Address</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r>
              <a:rPr b="0" lang="en-US" sz="2800" spc="-1" strike="noStrike">
                <a:solidFill>
                  <a:srgbClr val="000000"/>
                </a:solidFill>
                <a:latin typeface="Arial"/>
                <a:ea typeface="Arial"/>
              </a:rPr>
              <a:t>Phone # </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endParaRPr b="0" lang="en-US" sz="2800" spc="-1" strike="noStrike">
              <a:solidFill>
                <a:srgbClr val="000000"/>
              </a:solidFill>
              <a:latin typeface="Arial"/>
            </a:endParaRPr>
          </a:p>
          <a:p>
            <a:pPr>
              <a:lnSpc>
                <a:spcPct val="90000"/>
              </a:lnSpc>
              <a:buNone/>
              <a:tabLst>
                <a:tab algn="l" pos="0"/>
              </a:tabLst>
            </a:pPr>
            <a:r>
              <a:rPr b="0" lang="en-US" sz="2800" spc="-1" strike="noStrike">
                <a:solidFill>
                  <a:srgbClr val="000000"/>
                </a:solidFill>
                <a:latin typeface="Arial"/>
                <a:ea typeface="Arial"/>
              </a:rPr>
              <a:t>Email Address</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endParaRPr b="0" lang="en-US" sz="2800" spc="-1" strike="noStrike">
              <a:solidFill>
                <a:srgbClr val="000000"/>
              </a:solidFill>
              <a:latin typeface="Arial"/>
            </a:endParaRPr>
          </a:p>
          <a:p>
            <a:pPr>
              <a:lnSpc>
                <a:spcPct val="90000"/>
              </a:lnSpc>
              <a:buNone/>
              <a:tabLst>
                <a:tab algn="l" pos="0"/>
              </a:tabLst>
            </a:pPr>
            <a:r>
              <a:rPr b="0" lang="en-US" sz="2800" spc="-1" strike="noStrike">
                <a:solidFill>
                  <a:srgbClr val="000000"/>
                </a:solidFill>
                <a:latin typeface="Arial"/>
                <a:ea typeface="Arial"/>
              </a:rPr>
              <a:t>Is applicant a son or daughter of a Veteran or an active Duty Service Member or Reservist? Yes</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r>
              <a:rPr b="0" lang="en-US" sz="2800" spc="-1" strike="noStrike">
                <a:solidFill>
                  <a:srgbClr val="000000"/>
                </a:solidFill>
                <a:latin typeface="Arial"/>
                <a:ea typeface="Arial"/>
              </a:rPr>
              <a:t>No</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r>
              <a:rPr b="0" lang="en-US" sz="2800" spc="-1" strike="noStrike">
                <a:solidFill>
                  <a:srgbClr val="000000"/>
                </a:solidFill>
                <a:latin typeface="Arial"/>
                <a:ea typeface="Arial"/>
              </a:rPr>
              <a:t>. If yes, state the following information:</a:t>
            </a:r>
            <a:endParaRPr b="0" lang="en-US" sz="2800" spc="-1" strike="noStrike">
              <a:solidFill>
                <a:srgbClr val="000000"/>
              </a:solidFill>
              <a:latin typeface="Arial"/>
            </a:endParaRPr>
          </a:p>
          <a:p>
            <a:pPr>
              <a:lnSpc>
                <a:spcPct val="90000"/>
              </a:lnSpc>
              <a:buNone/>
              <a:tabLst>
                <a:tab algn="l" pos="0"/>
              </a:tabLst>
            </a:pPr>
            <a:endParaRPr b="0" lang="en-US" sz="2800" spc="-1" strike="noStrike">
              <a:solidFill>
                <a:srgbClr val="000000"/>
              </a:solidFill>
              <a:latin typeface="Arial"/>
            </a:endParaRPr>
          </a:p>
          <a:p>
            <a:pPr>
              <a:lnSpc>
                <a:spcPct val="52000"/>
              </a:lnSpc>
              <a:buNone/>
              <a:tabLst>
                <a:tab algn="l" pos="0"/>
              </a:tabLst>
            </a:pPr>
            <a:r>
              <a:rPr b="0" lang="en-US" sz="2800" spc="-1" strike="noStrike">
                <a:solidFill>
                  <a:srgbClr val="000000"/>
                </a:solidFill>
                <a:latin typeface="Arial"/>
                <a:ea typeface="Arial"/>
              </a:rPr>
              <a:t>	</a:t>
            </a:r>
            <a:r>
              <a:rPr b="0" lang="en-US" sz="2800" spc="-1" strike="noStrike">
                <a:solidFill>
                  <a:srgbClr val="000000"/>
                </a:solidFill>
                <a:latin typeface="Arial"/>
                <a:ea typeface="Arial"/>
              </a:rPr>
              <a:t>    </a:t>
            </a:r>
            <a:r>
              <a:rPr b="0" lang="en-US" sz="2800" spc="-1" strike="noStrike">
                <a:solidFill>
                  <a:srgbClr val="000000"/>
                </a:solidFill>
                <a:latin typeface="Arial"/>
                <a:ea typeface="Arial"/>
              </a:rPr>
              <a:t>(If you are a Veteran, complete the following about yourself):</a:t>
            </a:r>
            <a:endParaRPr b="0" lang="en-US" sz="2800" spc="-1" strike="noStrike">
              <a:solidFill>
                <a:srgbClr val="000000"/>
              </a:solidFill>
              <a:latin typeface="Arial"/>
            </a:endParaRPr>
          </a:p>
          <a:p>
            <a:pPr>
              <a:lnSpc>
                <a:spcPct val="90000"/>
              </a:lnSpc>
              <a:buNone/>
              <a:tabLst>
                <a:tab algn="l" pos="0"/>
              </a:tabLst>
            </a:pPr>
            <a:r>
              <a:rPr b="0" lang="en-US" sz="2800" spc="-1" strike="noStrike">
                <a:solidFill>
                  <a:srgbClr val="000000"/>
                </a:solidFill>
                <a:latin typeface="Arial"/>
                <a:ea typeface="Arial"/>
              </a:rPr>
              <a:t>Name of Veteran</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r>
              <a:rPr b="0" lang="en-US" sz="2800" spc="-1" strike="noStrike">
                <a:solidFill>
                  <a:srgbClr val="000000"/>
                </a:solidFill>
                <a:latin typeface="Arial"/>
                <a:ea typeface="Arial"/>
              </a:rPr>
              <a:t>Branch of Service </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endParaRPr b="0" lang="en-US" sz="2800" spc="-1" strike="noStrike">
              <a:solidFill>
                <a:srgbClr val="000000"/>
              </a:solidFill>
              <a:latin typeface="Arial"/>
            </a:endParaRPr>
          </a:p>
          <a:p>
            <a:pPr>
              <a:lnSpc>
                <a:spcPct val="90000"/>
              </a:lnSpc>
              <a:buNone/>
              <a:tabLst>
                <a:tab algn="l" pos="0"/>
              </a:tabLst>
            </a:pPr>
            <a:r>
              <a:rPr b="0" lang="en-US" sz="2800" spc="-1" strike="noStrike">
                <a:solidFill>
                  <a:srgbClr val="000000"/>
                </a:solidFill>
                <a:latin typeface="Arial"/>
                <a:ea typeface="Arial"/>
              </a:rPr>
              <a:t>Theater of Service</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r>
              <a:rPr b="0" lang="en-US" sz="2800" spc="-1" strike="noStrike">
                <a:solidFill>
                  <a:srgbClr val="000000"/>
                </a:solidFill>
                <a:latin typeface="Arial"/>
                <a:ea typeface="Arial"/>
              </a:rPr>
              <a:t>Rank </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endParaRPr b="0" lang="en-US" sz="2800" spc="-1" strike="noStrike">
              <a:solidFill>
                <a:srgbClr val="000000"/>
              </a:solidFill>
              <a:latin typeface="Arial"/>
            </a:endParaRPr>
          </a:p>
          <a:p>
            <a:pPr marL="1236240">
              <a:lnSpc>
                <a:spcPct val="90000"/>
              </a:lnSpc>
              <a:spcBef>
                <a:spcPts val="6"/>
              </a:spcBef>
              <a:buNone/>
              <a:tabLst>
                <a:tab algn="l" pos="0"/>
              </a:tabLst>
            </a:pPr>
            <a:r>
              <a:rPr b="0" lang="en-US" sz="2800" spc="-1" strike="noStrike">
                <a:solidFill>
                  <a:srgbClr val="000000"/>
                </a:solidFill>
                <a:latin typeface="Arial"/>
                <a:ea typeface="Arial"/>
              </a:rPr>
              <a:t>(If served during Peace time, state – “PEACE TIME”)</a:t>
            </a:r>
            <a:endParaRPr b="0" lang="en-US" sz="2800" spc="-1" strike="noStrike">
              <a:solidFill>
                <a:srgbClr val="000000"/>
              </a:solidFill>
              <a:latin typeface="Arial"/>
            </a:endParaRPr>
          </a:p>
          <a:p>
            <a:pPr marL="1236240">
              <a:lnSpc>
                <a:spcPct val="90000"/>
              </a:lnSpc>
              <a:spcBef>
                <a:spcPts val="791"/>
              </a:spcBef>
              <a:buNone/>
              <a:tabLst>
                <a:tab algn="l" pos="0"/>
              </a:tabLst>
            </a:pPr>
            <a:r>
              <a:rPr b="0" lang="en-US" sz="2800" spc="-1" strike="noStrike">
                <a:solidFill>
                  <a:srgbClr val="000000"/>
                </a:solidFill>
                <a:latin typeface="Arial"/>
                <a:ea typeface="Arial"/>
              </a:rPr>
              <a:t>Date of Service </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endParaRPr b="0" lang="en-US" sz="2800" spc="-1" strike="noStrike">
              <a:solidFill>
                <a:srgbClr val="000000"/>
              </a:solidFill>
              <a:latin typeface="Arial"/>
            </a:endParaRPr>
          </a:p>
          <a:p>
            <a:pPr marL="1236240">
              <a:lnSpc>
                <a:spcPct val="90000"/>
              </a:lnSpc>
              <a:buNone/>
              <a:tabLst>
                <a:tab algn="l" pos="0"/>
              </a:tabLst>
            </a:pPr>
            <a:r>
              <a:rPr b="0" lang="en-US" sz="2800" spc="-1" strike="noStrike">
                <a:solidFill>
                  <a:srgbClr val="000000"/>
                </a:solidFill>
                <a:latin typeface="Arial"/>
                <a:ea typeface="Arial"/>
              </a:rPr>
              <a:t>Is this parent still living? Yes</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r>
              <a:rPr b="0" lang="en-US" sz="2800" spc="-1" strike="noStrike">
                <a:solidFill>
                  <a:srgbClr val="000000"/>
                </a:solidFill>
                <a:latin typeface="Arial"/>
                <a:ea typeface="Arial"/>
              </a:rPr>
              <a:t>No </a:t>
            </a:r>
            <a:r>
              <a:rPr b="0" lang="en-US" sz="2800" spc="-1" strike="noStrike" u="sng">
                <a:solidFill>
                  <a:srgbClr val="000000"/>
                </a:solidFill>
                <a:uFillTx/>
                <a:latin typeface="Arial"/>
                <a:ea typeface="Arial"/>
              </a:rPr>
              <a:t> </a:t>
            </a:r>
            <a:r>
              <a:rPr b="0" lang="en-US" sz="2800" spc="-1" strike="noStrike" u="sng">
                <a:solidFill>
                  <a:srgbClr val="000000"/>
                </a:solidFill>
                <a:uFillTx/>
                <a:latin typeface="Arial"/>
                <a:ea typeface="Arial"/>
              </a:rPr>
              <a:t>	</a:t>
            </a:r>
            <a:endParaRPr b="0" lang="en-US" sz="2800" spc="-1" strike="noStrike">
              <a:solidFill>
                <a:srgbClr val="000000"/>
              </a:solidFill>
              <a:latin typeface="Arial"/>
            </a:endParaRPr>
          </a:p>
          <a:p>
            <a:pPr marL="1236240">
              <a:lnSpc>
                <a:spcPct val="90000"/>
              </a:lnSpc>
              <a:spcBef>
                <a:spcPts val="1199"/>
              </a:spcBef>
              <a:buNone/>
              <a:tabLst>
                <a:tab algn="l" pos="0"/>
              </a:tabLst>
            </a:pPr>
            <a:endParaRPr b="0" lang="en-US" sz="2200" spc="-1" strike="noStrike">
              <a:solidFill>
                <a:srgbClr val="000000"/>
              </a:solidFill>
              <a:latin typeface="Arial"/>
            </a:endParaRPr>
          </a:p>
        </p:txBody>
      </p:sp>
      <p:pic>
        <p:nvPicPr>
          <p:cNvPr id="137" name="Google Shape;269;p26" descr=""/>
          <p:cNvPicPr/>
          <p:nvPr/>
        </p:nvPicPr>
        <p:blipFill>
          <a:blip r:embed="rId1"/>
          <a:stretch/>
        </p:blipFill>
        <p:spPr>
          <a:xfrm>
            <a:off x="9025920" y="300240"/>
            <a:ext cx="1904040" cy="1218240"/>
          </a:xfrm>
          <a:prstGeom prst="rect">
            <a:avLst/>
          </a:prstGeom>
          <a:ln w="0">
            <a:noFill/>
          </a:ln>
        </p:spPr>
      </p:pic>
      <p:pic>
        <p:nvPicPr>
          <p:cNvPr id="138" name="Google Shape;270;p26" descr=""/>
          <p:cNvPicPr/>
          <p:nvPr/>
        </p:nvPicPr>
        <p:blipFill>
          <a:blip r:embed="rId2"/>
          <a:stretch/>
        </p:blipFill>
        <p:spPr>
          <a:xfrm>
            <a:off x="886680" y="300240"/>
            <a:ext cx="1626840" cy="1626840"/>
          </a:xfrm>
          <a:prstGeom prst="rect">
            <a:avLst/>
          </a:prstGeom>
          <a:ln w="0">
            <a:noFill/>
          </a:ln>
        </p:spPr>
      </p:pic>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p:nvPr>
        </p:nvSpPr>
        <p:spPr>
          <a:xfrm>
            <a:off x="838080" y="609480"/>
            <a:ext cx="10513800" cy="5565600"/>
          </a:xfrm>
          <a:prstGeom prst="rect">
            <a:avLst/>
          </a:prstGeom>
          <a:noFill/>
          <a:ln w="0">
            <a:noFill/>
          </a:ln>
        </p:spPr>
        <p:txBody>
          <a:bodyPr lIns="45720" rIns="45720" tIns="45000" bIns="45000" anchor="t">
            <a:normAutofit/>
          </a:bodyPr>
          <a:p>
            <a:pPr>
              <a:lnSpc>
                <a:spcPct val="90000"/>
              </a:lnSpc>
              <a:buNone/>
              <a:tabLst>
                <a:tab algn="l" pos="0"/>
              </a:tabLst>
            </a:pPr>
            <a:r>
              <a:rPr b="0" lang="en-US" sz="1700" spc="-1" strike="noStrike">
                <a:solidFill>
                  <a:srgbClr val="000000"/>
                </a:solidFill>
                <a:latin typeface="Arial"/>
                <a:ea typeface="Arial"/>
              </a:rPr>
              <a:t>High School GPA: 1st year</a:t>
            </a:r>
            <a:r>
              <a:rPr b="0" lang="en-US" sz="1700" spc="-1" strike="noStrike" u="sng">
                <a:solidFill>
                  <a:srgbClr val="000000"/>
                </a:solidFill>
                <a:uFillTx/>
                <a:latin typeface="Arial"/>
                <a:ea typeface="Arial"/>
              </a:rPr>
              <a:t> </a:t>
            </a:r>
            <a:r>
              <a:rPr b="0" lang="en-US" sz="1700" spc="-1" strike="noStrike" u="sng">
                <a:solidFill>
                  <a:srgbClr val="000000"/>
                </a:solidFill>
                <a:uFillTx/>
                <a:latin typeface="Arial"/>
                <a:ea typeface="Arial"/>
              </a:rPr>
              <a:t>	</a:t>
            </a:r>
            <a:r>
              <a:rPr b="0" lang="en-US" sz="1700" spc="-1" strike="noStrike">
                <a:solidFill>
                  <a:srgbClr val="000000"/>
                </a:solidFill>
                <a:latin typeface="Arial"/>
                <a:ea typeface="Arial"/>
              </a:rPr>
              <a:t>2nd year</a:t>
            </a:r>
            <a:r>
              <a:rPr b="0" lang="en-US" sz="1700" spc="-1" strike="noStrike" u="sng">
                <a:solidFill>
                  <a:srgbClr val="000000"/>
                </a:solidFill>
                <a:uFillTx/>
                <a:latin typeface="Arial"/>
                <a:ea typeface="Arial"/>
              </a:rPr>
              <a:t> </a:t>
            </a:r>
            <a:r>
              <a:rPr b="0" lang="en-US" sz="1700" spc="-1" strike="noStrike" u="sng">
                <a:solidFill>
                  <a:srgbClr val="000000"/>
                </a:solidFill>
                <a:uFillTx/>
                <a:latin typeface="Arial"/>
                <a:ea typeface="Arial"/>
              </a:rPr>
              <a:t>	</a:t>
            </a:r>
            <a:r>
              <a:rPr b="0" lang="en-US" sz="1700" spc="-1" strike="noStrike">
                <a:solidFill>
                  <a:srgbClr val="000000"/>
                </a:solidFill>
                <a:latin typeface="Arial"/>
                <a:ea typeface="Arial"/>
              </a:rPr>
              <a:t>3rd year</a:t>
            </a:r>
            <a:r>
              <a:rPr b="0" lang="en-US" sz="1700" spc="-1" strike="noStrike" u="sng">
                <a:solidFill>
                  <a:srgbClr val="000000"/>
                </a:solidFill>
                <a:uFillTx/>
                <a:latin typeface="Arial"/>
                <a:ea typeface="Arial"/>
              </a:rPr>
              <a:t> </a:t>
            </a:r>
            <a:r>
              <a:rPr b="0" lang="en-US" sz="1700" spc="-1" strike="noStrike" u="sng">
                <a:solidFill>
                  <a:srgbClr val="000000"/>
                </a:solidFill>
                <a:uFillTx/>
                <a:latin typeface="Arial"/>
                <a:ea typeface="Arial"/>
              </a:rPr>
              <a:t>	</a:t>
            </a:r>
            <a:r>
              <a:rPr b="0" lang="en-US" sz="1700" spc="-1" strike="noStrike">
                <a:solidFill>
                  <a:srgbClr val="000000"/>
                </a:solidFill>
                <a:latin typeface="Arial"/>
                <a:ea typeface="Arial"/>
              </a:rPr>
              <a:t>4th year </a:t>
            </a:r>
            <a:r>
              <a:rPr b="0" lang="en-US" sz="1700" spc="-1" strike="noStrike" u="sng">
                <a:solidFill>
                  <a:srgbClr val="000000"/>
                </a:solidFill>
                <a:uFillTx/>
                <a:latin typeface="Arial"/>
                <a:ea typeface="Arial"/>
              </a:rPr>
              <a:t> </a:t>
            </a:r>
            <a:r>
              <a:rPr b="0" lang="en-US" sz="1700" spc="-1" strike="noStrike" u="sng">
                <a:solidFill>
                  <a:srgbClr val="000000"/>
                </a:solidFill>
                <a:uFillTx/>
                <a:latin typeface="Arial"/>
                <a:ea typeface="Arial"/>
              </a:rPr>
              <a:t>	</a:t>
            </a:r>
            <a:endParaRPr b="0" lang="en-US" sz="1700" spc="-1" strike="noStrike">
              <a:solidFill>
                <a:srgbClr val="000000"/>
              </a:solidFill>
              <a:latin typeface="Arial"/>
            </a:endParaRPr>
          </a:p>
          <a:p>
            <a:pPr>
              <a:lnSpc>
                <a:spcPct val="90000"/>
              </a:lnSpc>
              <a:buNone/>
              <a:tabLst>
                <a:tab algn="l" pos="0"/>
              </a:tabLst>
            </a:pPr>
            <a:r>
              <a:rPr b="0" lang="en-US" sz="1700" spc="-1" strike="noStrike">
                <a:solidFill>
                  <a:srgbClr val="000000"/>
                </a:solidFill>
                <a:latin typeface="Arial"/>
                <a:ea typeface="Arial"/>
              </a:rPr>
              <a:t>State your college preference </a:t>
            </a:r>
            <a:r>
              <a:rPr b="0" lang="en-US" sz="1700" spc="-1" strike="noStrike" u="sng">
                <a:solidFill>
                  <a:srgbClr val="000000"/>
                </a:solidFill>
                <a:uFillTx/>
                <a:latin typeface="Arial"/>
                <a:ea typeface="Arial"/>
              </a:rPr>
              <a:t> </a:t>
            </a:r>
            <a:r>
              <a:rPr b="0" lang="en-US" sz="1700" spc="-1" strike="noStrike" u="sng">
                <a:solidFill>
                  <a:srgbClr val="000000"/>
                </a:solidFill>
                <a:uFillTx/>
                <a:latin typeface="Arial"/>
                <a:ea typeface="Arial"/>
              </a:rPr>
              <a:t>	</a:t>
            </a:r>
            <a:endParaRPr b="0" lang="en-US" sz="1700" spc="-1" strike="noStrike">
              <a:solidFill>
                <a:srgbClr val="000000"/>
              </a:solidFill>
              <a:latin typeface="Arial"/>
            </a:endParaRPr>
          </a:p>
          <a:p>
            <a:pPr>
              <a:lnSpc>
                <a:spcPct val="90000"/>
              </a:lnSpc>
              <a:buNone/>
              <a:tabLst>
                <a:tab algn="l" pos="0"/>
              </a:tabLst>
            </a:pPr>
            <a:r>
              <a:rPr b="0" lang="en-US" sz="1700" spc="-1" strike="noStrike">
                <a:solidFill>
                  <a:srgbClr val="000000"/>
                </a:solidFill>
                <a:latin typeface="Arial"/>
                <a:ea typeface="Arial"/>
              </a:rPr>
              <a:t> </a:t>
            </a:r>
            <a:endParaRPr b="0" lang="en-US" sz="1700" spc="-1" strike="noStrike">
              <a:solidFill>
                <a:srgbClr val="000000"/>
              </a:solidFill>
              <a:latin typeface="Arial"/>
            </a:endParaRPr>
          </a:p>
          <a:p>
            <a:pPr>
              <a:lnSpc>
                <a:spcPct val="90000"/>
              </a:lnSpc>
              <a:spcBef>
                <a:spcPts val="425"/>
              </a:spcBef>
              <a:buNone/>
              <a:tabLst>
                <a:tab algn="l" pos="0"/>
              </a:tabLst>
            </a:pPr>
            <a:r>
              <a:rPr b="0" lang="en-US" sz="1700" spc="-1" strike="noStrike">
                <a:solidFill>
                  <a:srgbClr val="000000"/>
                </a:solidFill>
                <a:latin typeface="Arial"/>
                <a:ea typeface="Arial"/>
              </a:rPr>
              <a:t>State anticipated course of study College GPA for terms thus far attended</a:t>
            </a:r>
            <a:r>
              <a:rPr b="0" lang="en-US" sz="1700" spc="-1" strike="noStrike" u="sng">
                <a:solidFill>
                  <a:srgbClr val="000000"/>
                </a:solidFill>
                <a:uFillTx/>
                <a:latin typeface="Arial"/>
                <a:ea typeface="Arial"/>
              </a:rPr>
              <a:t>. </a:t>
            </a:r>
            <a:r>
              <a:rPr b="0" lang="en-US" sz="1700" spc="-1" strike="noStrike">
                <a:solidFill>
                  <a:srgbClr val="000000"/>
                </a:solidFill>
                <a:latin typeface="Arial"/>
                <a:ea typeface="Arial"/>
              </a:rPr>
              <a:t>Please write a brief biography and state why you should be a recipient of Big Dipper Educational Assistance funds. (Please type and attach to this form)</a:t>
            </a:r>
            <a:endParaRPr b="0" lang="en-US" sz="1700" spc="-1" strike="noStrike">
              <a:solidFill>
                <a:srgbClr val="000000"/>
              </a:solidFill>
              <a:latin typeface="Arial"/>
            </a:endParaRPr>
          </a:p>
          <a:p>
            <a:pPr>
              <a:lnSpc>
                <a:spcPct val="90000"/>
              </a:lnSpc>
              <a:spcBef>
                <a:spcPts val="54"/>
              </a:spcBef>
              <a:buNone/>
              <a:tabLst>
                <a:tab algn="l" pos="0"/>
              </a:tabLst>
            </a:pPr>
            <a:r>
              <a:rPr b="0" lang="en-US" sz="1700" spc="-1" strike="noStrike">
                <a:solidFill>
                  <a:srgbClr val="000000"/>
                </a:solidFill>
                <a:latin typeface="Arial"/>
                <a:ea typeface="Arial"/>
              </a:rPr>
              <a:t> </a:t>
            </a:r>
            <a:endParaRPr b="0" lang="en-US" sz="1700" spc="-1" strike="noStrike">
              <a:solidFill>
                <a:srgbClr val="000000"/>
              </a:solidFill>
              <a:latin typeface="Arial"/>
            </a:endParaRPr>
          </a:p>
          <a:p>
            <a:pPr>
              <a:lnSpc>
                <a:spcPct val="90000"/>
              </a:lnSpc>
              <a:spcBef>
                <a:spcPts val="6"/>
              </a:spcBef>
              <a:buNone/>
              <a:tabLst>
                <a:tab algn="l" pos="0"/>
              </a:tabLst>
            </a:pPr>
            <a:r>
              <a:rPr b="0" lang="en-US" sz="1700" spc="-1" strike="noStrike">
                <a:solidFill>
                  <a:srgbClr val="000000"/>
                </a:solidFill>
                <a:latin typeface="Arial"/>
                <a:ea typeface="Arial"/>
              </a:rPr>
              <a:t>Please include a letter of recommendation from one of the following:</a:t>
            </a:r>
            <a:endParaRPr b="0" lang="en-US" sz="1700" spc="-1" strike="noStrike">
              <a:solidFill>
                <a:srgbClr val="000000"/>
              </a:solidFill>
              <a:latin typeface="Arial"/>
            </a:endParaRPr>
          </a:p>
          <a:p>
            <a:pPr>
              <a:lnSpc>
                <a:spcPct val="90000"/>
              </a:lnSpc>
              <a:buNone/>
              <a:tabLst>
                <a:tab algn="l" pos="0"/>
              </a:tabLst>
            </a:pPr>
            <a:r>
              <a:rPr b="0" lang="en-US" sz="1700" spc="-1" strike="noStrike">
                <a:solidFill>
                  <a:srgbClr val="000000"/>
                </a:solidFill>
                <a:latin typeface="Arial"/>
                <a:ea typeface="Arial"/>
              </a:rPr>
              <a:t>High School Principal – Teacher/Professor – Pastor - Other Authority figure not related to you.</a:t>
            </a:r>
            <a:endParaRPr b="0" lang="en-US" sz="1700" spc="-1" strike="noStrike">
              <a:solidFill>
                <a:srgbClr val="000000"/>
              </a:solidFill>
              <a:latin typeface="Arial"/>
            </a:endParaRPr>
          </a:p>
          <a:p>
            <a:pPr>
              <a:lnSpc>
                <a:spcPct val="90000"/>
              </a:lnSpc>
              <a:spcBef>
                <a:spcPts val="54"/>
              </a:spcBef>
              <a:buNone/>
              <a:tabLst>
                <a:tab algn="l" pos="0"/>
              </a:tabLst>
            </a:pPr>
            <a:r>
              <a:rPr b="0" lang="en-US" sz="1700" spc="-1" strike="noStrike">
                <a:solidFill>
                  <a:srgbClr val="000000"/>
                </a:solidFill>
                <a:latin typeface="Arial"/>
                <a:ea typeface="Arial"/>
              </a:rPr>
              <a:t> </a:t>
            </a:r>
            <a:endParaRPr b="0" lang="en-US" sz="1700" spc="-1" strike="noStrike">
              <a:solidFill>
                <a:srgbClr val="000000"/>
              </a:solidFill>
              <a:latin typeface="Arial"/>
            </a:endParaRPr>
          </a:p>
          <a:p>
            <a:pPr>
              <a:lnSpc>
                <a:spcPct val="90000"/>
              </a:lnSpc>
              <a:buNone/>
              <a:tabLst>
                <a:tab algn="l" pos="0"/>
              </a:tabLst>
            </a:pPr>
            <a:r>
              <a:rPr b="0" lang="en-US" sz="1700" spc="-1" strike="noStrike">
                <a:solidFill>
                  <a:srgbClr val="000000"/>
                </a:solidFill>
                <a:latin typeface="Arial"/>
                <a:ea typeface="Arial"/>
              </a:rPr>
              <a:t>Date completed:</a:t>
            </a:r>
            <a:r>
              <a:rPr b="0" lang="en-US" sz="1700" spc="-1" strike="noStrike" u="sng">
                <a:solidFill>
                  <a:srgbClr val="000000"/>
                </a:solidFill>
                <a:uFillTx/>
                <a:latin typeface="Arial"/>
                <a:ea typeface="Arial"/>
              </a:rPr>
              <a:t> </a:t>
            </a:r>
            <a:r>
              <a:rPr b="0" lang="en-US" sz="1700" spc="-1" strike="noStrike" u="sng">
                <a:solidFill>
                  <a:srgbClr val="000000"/>
                </a:solidFill>
                <a:uFillTx/>
                <a:latin typeface="Arial"/>
                <a:ea typeface="Arial"/>
              </a:rPr>
              <a:t>	</a:t>
            </a:r>
            <a:r>
              <a:rPr b="0" lang="en-US" sz="1700" spc="-1" strike="noStrike">
                <a:solidFill>
                  <a:srgbClr val="000000"/>
                </a:solidFill>
                <a:latin typeface="Arial"/>
                <a:ea typeface="Arial"/>
              </a:rPr>
              <a:t>Signature of Applicant </a:t>
            </a:r>
            <a:r>
              <a:rPr b="0" lang="en-US" sz="1700" spc="-1" strike="noStrike" u="sng">
                <a:solidFill>
                  <a:srgbClr val="000000"/>
                </a:solidFill>
                <a:uFillTx/>
                <a:latin typeface="Arial"/>
                <a:ea typeface="Arial"/>
              </a:rPr>
              <a:t>	</a:t>
            </a:r>
            <a:r>
              <a:rPr b="0" lang="en-US" sz="1700" spc="-1" strike="noStrike" u="sng">
                <a:solidFill>
                  <a:srgbClr val="000000"/>
                </a:solidFill>
                <a:uFillTx/>
                <a:latin typeface="Arial"/>
                <a:ea typeface="Arial"/>
              </a:rPr>
              <a:t>	</a:t>
            </a:r>
            <a:r>
              <a:rPr b="0" lang="en-US" sz="1700" spc="-1" strike="noStrike" u="sng">
                <a:solidFill>
                  <a:srgbClr val="000000"/>
                </a:solidFill>
                <a:uFillTx/>
                <a:latin typeface="Arial"/>
                <a:ea typeface="Arial"/>
              </a:rPr>
              <a:t>	</a:t>
            </a:r>
            <a:r>
              <a:rPr b="0" lang="en-US" sz="1700" spc="-1" strike="noStrike">
                <a:solidFill>
                  <a:srgbClr val="000000"/>
                </a:solidFill>
                <a:latin typeface="Arial"/>
                <a:ea typeface="Arial"/>
              </a:rPr>
              <a:t> </a:t>
            </a:r>
            <a:endParaRPr b="0" lang="en-US" sz="1700" spc="-1" strike="noStrike">
              <a:solidFill>
                <a:srgbClr val="000000"/>
              </a:solidFill>
              <a:latin typeface="Arial"/>
            </a:endParaRPr>
          </a:p>
          <a:p>
            <a:pPr>
              <a:lnSpc>
                <a:spcPct val="90000"/>
              </a:lnSpc>
              <a:buNone/>
              <a:tabLst>
                <a:tab algn="l" pos="0"/>
              </a:tabLst>
            </a:pPr>
            <a:r>
              <a:rPr b="0" lang="en-US" sz="1700" spc="-1" strike="noStrike">
                <a:solidFill>
                  <a:srgbClr val="000000"/>
                </a:solidFill>
                <a:latin typeface="Arial"/>
                <a:ea typeface="Arial"/>
              </a:rPr>
              <a:t>Approved by</a:t>
            </a:r>
            <a:r>
              <a:rPr b="0" lang="en-US" sz="1700" spc="-1" strike="noStrike" u="sng">
                <a:solidFill>
                  <a:srgbClr val="000000"/>
                </a:solidFill>
                <a:uFillTx/>
                <a:latin typeface="Arial"/>
                <a:ea typeface="Arial"/>
              </a:rPr>
              <a:t>	</a:t>
            </a:r>
            <a:r>
              <a:rPr b="0" lang="en-US" sz="1700" spc="-1" strike="noStrike" u="sng">
                <a:solidFill>
                  <a:srgbClr val="000000"/>
                </a:solidFill>
                <a:uFillTx/>
                <a:latin typeface="Arial"/>
                <a:ea typeface="Arial"/>
              </a:rPr>
              <a:t>	</a:t>
            </a:r>
            <a:endParaRPr b="0" lang="en-US" sz="1700" spc="-1" strike="noStrike">
              <a:solidFill>
                <a:srgbClr val="000000"/>
              </a:solidFill>
              <a:latin typeface="Arial"/>
            </a:endParaRPr>
          </a:p>
          <a:p>
            <a:pPr>
              <a:lnSpc>
                <a:spcPct val="90000"/>
              </a:lnSpc>
              <a:buNone/>
              <a:tabLst>
                <a:tab algn="l" pos="0"/>
              </a:tabLst>
            </a:pPr>
            <a:r>
              <a:rPr b="0" lang="en-US" sz="1700" spc="-1" strike="noStrike">
                <a:solidFill>
                  <a:srgbClr val="000000"/>
                </a:solidFill>
                <a:latin typeface="Arial"/>
                <a:ea typeface="Arial"/>
              </a:rPr>
              <a:t>Chapter President Name and Number of Chapter </a:t>
            </a:r>
            <a:r>
              <a:rPr b="0" lang="en-US" sz="1700" spc="-1" strike="noStrike" u="sng">
                <a:solidFill>
                  <a:srgbClr val="000000"/>
                </a:solidFill>
                <a:uFillTx/>
                <a:latin typeface="Arial"/>
                <a:ea typeface="Arial"/>
              </a:rPr>
              <a:t> </a:t>
            </a:r>
            <a:r>
              <a:rPr b="0" lang="en-US" sz="1700" spc="-1" strike="noStrike" u="sng">
                <a:solidFill>
                  <a:srgbClr val="000000"/>
                </a:solidFill>
                <a:uFillTx/>
                <a:latin typeface="Arial"/>
                <a:ea typeface="Arial"/>
              </a:rPr>
              <a:t>	</a:t>
            </a:r>
            <a:r>
              <a:rPr b="0" lang="en-US" sz="1700" spc="-1" strike="noStrike" u="sng">
                <a:solidFill>
                  <a:srgbClr val="000000"/>
                </a:solidFill>
                <a:uFillTx/>
                <a:latin typeface="Arial"/>
                <a:ea typeface="Arial"/>
              </a:rPr>
              <a:t>	</a:t>
            </a:r>
            <a:r>
              <a:rPr b="0" lang="en-US" sz="1700" spc="-1" strike="noStrike" u="sng">
                <a:solidFill>
                  <a:srgbClr val="000000"/>
                </a:solidFill>
                <a:uFillTx/>
                <a:latin typeface="Arial"/>
                <a:ea typeface="Arial"/>
              </a:rPr>
              <a:t>	</a:t>
            </a:r>
            <a:endParaRPr b="0" lang="en-US" sz="1700" spc="-1" strike="noStrike">
              <a:solidFill>
                <a:srgbClr val="000000"/>
              </a:solidFill>
              <a:latin typeface="Arial"/>
            </a:endParaRPr>
          </a:p>
          <a:p>
            <a:pPr>
              <a:lnSpc>
                <a:spcPct val="90000"/>
              </a:lnSpc>
              <a:spcBef>
                <a:spcPts val="40"/>
              </a:spcBef>
              <a:buNone/>
              <a:tabLst>
                <a:tab algn="l" pos="0"/>
              </a:tabLst>
            </a:pPr>
            <a:r>
              <a:rPr b="0" lang="en-US" sz="1700" spc="-1" strike="noStrike">
                <a:solidFill>
                  <a:srgbClr val="000000"/>
                </a:solidFill>
                <a:latin typeface="Arial"/>
                <a:ea typeface="Arial"/>
              </a:rPr>
              <a:t> </a:t>
            </a:r>
            <a:endParaRPr b="0" lang="en-US" sz="1700" spc="-1" strike="noStrike">
              <a:solidFill>
                <a:srgbClr val="000000"/>
              </a:solidFill>
              <a:latin typeface="Arial"/>
            </a:endParaRPr>
          </a:p>
          <a:p>
            <a:pPr algn="ctr">
              <a:lnSpc>
                <a:spcPct val="71000"/>
              </a:lnSpc>
              <a:spcBef>
                <a:spcPts val="295"/>
              </a:spcBef>
              <a:buNone/>
              <a:tabLst>
                <a:tab algn="l" pos="0"/>
              </a:tabLst>
            </a:pPr>
            <a:r>
              <a:rPr b="0" lang="en-US" sz="1700" spc="-1" strike="noStrike">
                <a:solidFill>
                  <a:srgbClr val="000000"/>
                </a:solidFill>
                <a:latin typeface="Arial"/>
                <a:ea typeface="Arial"/>
              </a:rPr>
              <a:t>***Application </a:t>
            </a:r>
            <a:r>
              <a:rPr b="1" lang="en-US" sz="1700" spc="-1" strike="noStrike">
                <a:solidFill>
                  <a:srgbClr val="000000"/>
                </a:solidFill>
                <a:latin typeface="Arial"/>
                <a:ea typeface="Arial"/>
              </a:rPr>
              <a:t>must </a:t>
            </a:r>
            <a:r>
              <a:rPr b="0" lang="en-US" sz="1700" spc="-1" strike="noStrike">
                <a:solidFill>
                  <a:srgbClr val="000000"/>
                </a:solidFill>
                <a:latin typeface="Arial"/>
                <a:ea typeface="Arial"/>
              </a:rPr>
              <a:t>be received by President of level of Big Dipper indicated on top of form 30 days prior</a:t>
            </a:r>
            <a:endParaRPr b="0" lang="en-US" sz="1700" spc="-1" strike="noStrike">
              <a:solidFill>
                <a:srgbClr val="000000"/>
              </a:solidFill>
              <a:latin typeface="Arial"/>
            </a:endParaRPr>
          </a:p>
          <a:p>
            <a:pPr algn="ctr">
              <a:lnSpc>
                <a:spcPct val="71000"/>
              </a:lnSpc>
              <a:spcBef>
                <a:spcPts val="295"/>
              </a:spcBef>
              <a:buNone/>
              <a:tabLst>
                <a:tab algn="l" pos="0"/>
              </a:tabLst>
            </a:pPr>
            <a:r>
              <a:rPr b="0" lang="en-US" sz="1700" spc="-1" strike="noStrike">
                <a:solidFill>
                  <a:srgbClr val="000000"/>
                </a:solidFill>
                <a:latin typeface="Arial"/>
                <a:ea typeface="Arial"/>
              </a:rPr>
              <a:t> </a:t>
            </a:r>
            <a:r>
              <a:rPr b="0" lang="en-US" sz="1700" spc="-1" strike="noStrike">
                <a:solidFill>
                  <a:srgbClr val="000000"/>
                </a:solidFill>
                <a:latin typeface="Arial"/>
                <a:ea typeface="Arial"/>
              </a:rPr>
              <a:t>to respective convention. **</a:t>
            </a:r>
            <a:endParaRPr b="0" lang="en-US" sz="1700" spc="-1" strike="noStrike">
              <a:solidFill>
                <a:srgbClr val="000000"/>
              </a:solidFill>
              <a:latin typeface="Arial"/>
            </a:endParaRPr>
          </a:p>
          <a:p>
            <a:pPr>
              <a:lnSpc>
                <a:spcPct val="90000"/>
              </a:lnSpc>
              <a:spcBef>
                <a:spcPts val="1199"/>
              </a:spcBef>
              <a:buNone/>
              <a:tabLst>
                <a:tab algn="l" pos="0"/>
              </a:tabLst>
            </a:pPr>
            <a:endParaRPr b="0" lang="en-US" sz="2200" spc="-1" strike="noStrike">
              <a:solidFill>
                <a:srgbClr val="000000"/>
              </a:solidFill>
              <a:latin typeface="Arial"/>
            </a:endParaRPr>
          </a:p>
          <a:p>
            <a:pPr>
              <a:lnSpc>
                <a:spcPct val="90000"/>
              </a:lnSpc>
              <a:spcBef>
                <a:spcPts val="1400"/>
              </a:spcBef>
              <a:buNone/>
              <a:tabLst>
                <a:tab algn="l" pos="0"/>
              </a:tabLst>
            </a:pPr>
            <a:endParaRPr b="0" lang="en-US" sz="1700" spc="-1" strike="noStrike">
              <a:solidFill>
                <a:srgbClr val="000000"/>
              </a:solidFill>
              <a:latin typeface="Arial"/>
            </a:endParaRPr>
          </a:p>
          <a:p>
            <a:pPr marL="93960">
              <a:lnSpc>
                <a:spcPct val="90000"/>
              </a:lnSpc>
              <a:spcBef>
                <a:spcPts val="213"/>
              </a:spcBef>
              <a:buNone/>
              <a:tabLst>
                <a:tab algn="l" pos="0"/>
              </a:tabLst>
            </a:pPr>
            <a:r>
              <a:rPr b="0" lang="en-US" sz="1700" spc="-1" strike="noStrike">
                <a:solidFill>
                  <a:srgbClr val="000000"/>
                </a:solidFill>
                <a:latin typeface="Calibri"/>
                <a:ea typeface="Calibri"/>
              </a:rPr>
              <a:t>_________________________________________________________________________</a:t>
            </a:r>
            <a:endParaRPr b="0" lang="en-US" sz="1700" spc="-1" strike="noStrike">
              <a:solidFill>
                <a:srgbClr val="000000"/>
              </a:solidFill>
              <a:latin typeface="Arial"/>
            </a:endParaRPr>
          </a:p>
          <a:p>
            <a:pPr marL="93960">
              <a:lnSpc>
                <a:spcPct val="90000"/>
              </a:lnSpc>
              <a:spcBef>
                <a:spcPts val="11"/>
              </a:spcBef>
              <a:buNone/>
              <a:tabLst>
                <a:tab algn="l" pos="0"/>
              </a:tabLst>
            </a:pPr>
            <a:endParaRPr b="0" lang="en-US" sz="1700" spc="-1" strike="noStrike">
              <a:solidFill>
                <a:srgbClr val="000000"/>
              </a:solidFill>
              <a:latin typeface="Arial"/>
            </a:endParaRPr>
          </a:p>
          <a:p>
            <a:pPr marL="93960" algn="ctr">
              <a:lnSpc>
                <a:spcPct val="90000"/>
              </a:lnSpc>
              <a:spcBef>
                <a:spcPts val="11"/>
              </a:spcBef>
              <a:buNone/>
              <a:tabLst>
                <a:tab algn="l" pos="0"/>
              </a:tabLst>
            </a:pPr>
            <a:r>
              <a:rPr b="0" lang="en-US" sz="1700" spc="-1" strike="noStrike">
                <a:solidFill>
                  <a:srgbClr val="000000"/>
                </a:solidFill>
                <a:latin typeface="Calibri"/>
                <a:ea typeface="Calibri"/>
              </a:rPr>
              <a:t>*** FOR OFFICIAL USE ONLY *** DATE RECEIVED: </a:t>
            </a:r>
            <a:r>
              <a:rPr b="0" lang="en-US" sz="1700" spc="-1" strike="noStrike" u="sng">
                <a:solidFill>
                  <a:srgbClr val="000000"/>
                </a:solidFill>
                <a:uFillTx/>
                <a:latin typeface="Times New Roman"/>
                <a:ea typeface="Times New Roman"/>
              </a:rPr>
              <a:t> __________</a:t>
            </a:r>
            <a:r>
              <a:rPr b="0" lang="en-US" sz="1700" spc="-1" strike="noStrike" u="sng">
                <a:solidFill>
                  <a:srgbClr val="000000"/>
                </a:solidFill>
                <a:uFillTx/>
                <a:latin typeface="Times New Roman"/>
                <a:ea typeface="Times New Roman"/>
              </a:rPr>
              <a:t>	</a:t>
            </a:r>
            <a:r>
              <a:rPr b="0" lang="en-US" sz="1700" spc="-1" strike="noStrike">
                <a:solidFill>
                  <a:srgbClr val="000000"/>
                </a:solidFill>
                <a:latin typeface="Calibri"/>
                <a:ea typeface="Calibri"/>
              </a:rPr>
              <a:t>DATE REVIEWED: </a:t>
            </a:r>
            <a:r>
              <a:rPr b="0" lang="en-US" sz="1700" spc="-1" strike="noStrike" u="sng">
                <a:solidFill>
                  <a:srgbClr val="000000"/>
                </a:solidFill>
                <a:uFillTx/>
                <a:latin typeface="Times New Roman"/>
                <a:ea typeface="Times New Roman"/>
              </a:rPr>
              <a:t> _____________________</a:t>
            </a:r>
            <a:endParaRPr b="0" lang="en-US" sz="1700" spc="-1" strike="noStrike">
              <a:solidFill>
                <a:srgbClr val="000000"/>
              </a:solidFill>
              <a:latin typeface="Arial"/>
            </a:endParaRPr>
          </a:p>
          <a:p>
            <a:pPr marL="93960">
              <a:lnSpc>
                <a:spcPct val="90000"/>
              </a:lnSpc>
              <a:spcBef>
                <a:spcPts val="1199"/>
              </a:spcBef>
              <a:buNone/>
              <a:tabLst>
                <a:tab algn="l" pos="0"/>
              </a:tabLst>
            </a:pP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title"/>
          </p:nvPr>
        </p:nvSpPr>
        <p:spPr>
          <a:xfrm>
            <a:off x="1024200" y="786960"/>
            <a:ext cx="9718200" cy="1497960"/>
          </a:xfrm>
          <a:prstGeom prst="rect">
            <a:avLst/>
          </a:prstGeom>
          <a:noFill/>
          <a:ln w="0">
            <a:noFill/>
          </a:ln>
        </p:spPr>
        <p:txBody>
          <a:bodyPr lIns="90000" rIns="90000" tIns="45000" bIns="45000" anchor="ctr">
            <a:normAutofit fontScale="95000"/>
          </a:bodyPr>
          <a:p>
            <a:pPr algn="ctr">
              <a:lnSpc>
                <a:spcPct val="80000"/>
              </a:lnSpc>
              <a:buNone/>
              <a:tabLst>
                <a:tab algn="l" pos="0"/>
              </a:tabLst>
            </a:pPr>
            <a:r>
              <a:rPr b="1" lang="en-US" sz="800" spc="-1" strike="noStrike">
                <a:solidFill>
                  <a:srgbClr val="1a1a1a"/>
                </a:solidFill>
                <a:latin typeface="Arial"/>
                <a:ea typeface="Arial"/>
              </a:rPr>
              <a:t>BLUE STAR MOTHERS OF AMERICA, INC. BIG DIPPER AUXILIARY EDUCATIONAL ASSISTANCE APPLICATION CHECKLIST</a:t>
            </a:r>
            <a:br>
              <a:rPr sz="800"/>
            </a:br>
            <a:br>
              <a:rPr sz="800"/>
            </a:br>
            <a:r>
              <a:rPr b="0" lang="en-US" sz="1400" spc="-1" strike="noStrike">
                <a:solidFill>
                  <a:srgbClr val="1a1a1a"/>
                </a:solidFill>
                <a:latin typeface="Arial"/>
                <a:ea typeface="Arial"/>
              </a:rPr>
              <a:t>**USE THIS CHECKLIST AS YOUR COVER SHEET WHEN SUBMITTING AN EDUCATIONAL ASSISTANCE REQUEST**</a:t>
            </a:r>
            <a:br>
              <a:rPr sz="1400"/>
            </a:br>
            <a:br>
              <a:rPr sz="1400"/>
            </a:br>
            <a:r>
              <a:rPr b="1" lang="en-US" sz="1600" spc="-1" strike="noStrike">
                <a:solidFill>
                  <a:srgbClr val="1a1a1a"/>
                </a:solidFill>
                <a:latin typeface="Arial"/>
                <a:ea typeface="Arial"/>
              </a:rPr>
              <a:t>EDUCATIONAL ASSISTANCE APPLICANT’S INFORMATION</a:t>
            </a:r>
            <a:br>
              <a:rPr sz="1600"/>
            </a:br>
            <a:br>
              <a:rPr sz="1600"/>
            </a:br>
            <a:r>
              <a:rPr b="0" lang="en-US" sz="1600" spc="-1" strike="noStrike">
                <a:solidFill>
                  <a:srgbClr val="1a1a1a"/>
                </a:solidFill>
                <a:latin typeface="Arial"/>
                <a:ea typeface="Arial"/>
              </a:rPr>
              <a:t>NAME ____________________________________________________</a:t>
            </a:r>
            <a:br>
              <a:rPr sz="1600"/>
            </a:br>
            <a:endParaRPr b="0" lang="en-US" sz="1600" spc="-1" strike="noStrike">
              <a:solidFill>
                <a:srgbClr val="000000"/>
              </a:solidFill>
              <a:latin typeface="Arial"/>
            </a:endParaRPr>
          </a:p>
        </p:txBody>
      </p:sp>
      <p:sp>
        <p:nvSpPr>
          <p:cNvPr id="141" name="PlaceHolder 2"/>
          <p:cNvSpPr>
            <a:spLocks noGrp="1"/>
          </p:cNvSpPr>
          <p:nvPr>
            <p:ph/>
          </p:nvPr>
        </p:nvSpPr>
        <p:spPr>
          <a:xfrm>
            <a:off x="1024200" y="2286000"/>
            <a:ext cx="9718200" cy="4021560"/>
          </a:xfrm>
          <a:prstGeom prst="rect">
            <a:avLst/>
          </a:prstGeom>
          <a:noFill/>
          <a:ln w="0">
            <a:noFill/>
          </a:ln>
        </p:spPr>
        <p:txBody>
          <a:bodyPr lIns="45720" rIns="45720" tIns="45000" bIns="45000" anchor="t">
            <a:normAutofit/>
          </a:bodyPr>
          <a:p>
            <a:pPr marL="139680">
              <a:lnSpc>
                <a:spcPct val="71000"/>
              </a:lnSpc>
              <a:buNone/>
              <a:tabLst>
                <a:tab algn="l" pos="0"/>
              </a:tabLst>
            </a:pPr>
            <a:r>
              <a:rPr b="1" lang="en-US" sz="1700" spc="-1" strike="noStrike">
                <a:solidFill>
                  <a:srgbClr val="000000"/>
                </a:solidFill>
                <a:latin typeface="Arial"/>
                <a:ea typeface="Arial"/>
              </a:rPr>
              <a:t>Checklist:</a:t>
            </a:r>
            <a:endParaRPr b="0" lang="en-US" sz="1700" spc="-1" strike="noStrike">
              <a:solidFill>
                <a:srgbClr val="000000"/>
              </a:solidFill>
              <a:latin typeface="Arial"/>
            </a:endParaRPr>
          </a:p>
          <a:p>
            <a:pPr marL="343080" indent="-343080">
              <a:lnSpc>
                <a:spcPct val="152000"/>
              </a:lnSpc>
              <a:buClr>
                <a:srgbClr val="629dd1"/>
              </a:buClr>
              <a:buFont typeface="Times New Roman"/>
              <a:buChar char="□"/>
              <a:tabLst>
                <a:tab algn="l" pos="0"/>
              </a:tabLst>
            </a:pPr>
            <a:r>
              <a:rPr b="1" lang="en-US" sz="1700" spc="-1" strike="noStrike">
                <a:solidFill>
                  <a:srgbClr val="000000"/>
                </a:solidFill>
                <a:latin typeface="Arial"/>
                <a:ea typeface="Arial"/>
              </a:rPr>
              <a:t>BSMA Big Dipper Auxiliary Completed Educational Assistance Application</a:t>
            </a:r>
            <a:endParaRPr b="0" lang="en-US" sz="1700" spc="-1" strike="noStrike">
              <a:solidFill>
                <a:srgbClr val="000000"/>
              </a:solidFill>
              <a:latin typeface="Arial"/>
            </a:endParaRPr>
          </a:p>
          <a:p>
            <a:pPr marL="343080" indent="-343080">
              <a:lnSpc>
                <a:spcPct val="100000"/>
              </a:lnSpc>
              <a:buClr>
                <a:srgbClr val="629dd1"/>
              </a:buClr>
              <a:buFont typeface="Times New Roman"/>
              <a:buChar char="□"/>
              <a:tabLst>
                <a:tab algn="l" pos="0"/>
              </a:tabLst>
            </a:pPr>
            <a:r>
              <a:rPr b="1" lang="en-US" sz="1700" spc="-1" strike="noStrike">
                <a:solidFill>
                  <a:srgbClr val="000000"/>
                </a:solidFill>
                <a:latin typeface="Arial"/>
                <a:ea typeface="Arial"/>
              </a:rPr>
              <a:t>Current, Signed and Dated Letter of Recommendation </a:t>
            </a:r>
            <a:r>
              <a:rPr b="0" lang="en-US" sz="1700" spc="-1" strike="noStrike">
                <a:solidFill>
                  <a:srgbClr val="000000"/>
                </a:solidFill>
                <a:latin typeface="Arial"/>
                <a:ea typeface="Arial"/>
              </a:rPr>
              <a:t>from Principal, Teacher, Pastor, or other Authority figure not related to you.</a:t>
            </a:r>
            <a:endParaRPr b="0" lang="en-US" sz="1700" spc="-1" strike="noStrike">
              <a:solidFill>
                <a:srgbClr val="000000"/>
              </a:solidFill>
              <a:latin typeface="Arial"/>
            </a:endParaRPr>
          </a:p>
          <a:p>
            <a:pPr marL="343080" indent="-343080">
              <a:lnSpc>
                <a:spcPct val="173000"/>
              </a:lnSpc>
              <a:buClr>
                <a:srgbClr val="629dd1"/>
              </a:buClr>
              <a:buFont typeface="Times New Roman"/>
              <a:buChar char="□"/>
              <a:tabLst>
                <a:tab algn="l" pos="0"/>
              </a:tabLst>
            </a:pPr>
            <a:r>
              <a:rPr b="1" lang="en-US" sz="1700" spc="-1" strike="noStrike">
                <a:solidFill>
                  <a:srgbClr val="000000"/>
                </a:solidFill>
                <a:latin typeface="Arial"/>
                <a:ea typeface="Arial"/>
              </a:rPr>
              <a:t>Biographical Essay </a:t>
            </a:r>
            <a:r>
              <a:rPr b="0" lang="en-US" sz="1700" spc="-1" strike="noStrike">
                <a:solidFill>
                  <a:srgbClr val="000000"/>
                </a:solidFill>
                <a:latin typeface="Arial"/>
                <a:ea typeface="Arial"/>
              </a:rPr>
              <a:t>(350 - 450 words) </a:t>
            </a:r>
            <a:r>
              <a:rPr b="1" lang="en-US" sz="1700" spc="-1" strike="noStrike">
                <a:solidFill>
                  <a:srgbClr val="000000"/>
                </a:solidFill>
                <a:latin typeface="Arial"/>
                <a:ea typeface="Arial"/>
              </a:rPr>
              <a:t>Original, signed and dated</a:t>
            </a:r>
            <a:endParaRPr b="0" lang="en-US" sz="1700" spc="-1" strike="noStrike">
              <a:solidFill>
                <a:srgbClr val="000000"/>
              </a:solidFill>
              <a:latin typeface="Arial"/>
            </a:endParaRPr>
          </a:p>
          <a:p>
            <a:pPr marL="343080" indent="-343080" algn="just">
              <a:lnSpc>
                <a:spcPct val="100000"/>
              </a:lnSpc>
              <a:buClr>
                <a:srgbClr val="629dd1"/>
              </a:buClr>
              <a:buFont typeface="Times New Roman"/>
              <a:buChar char="□"/>
              <a:tabLst>
                <a:tab algn="l" pos="0"/>
              </a:tabLst>
            </a:pPr>
            <a:r>
              <a:rPr b="0" lang="en-US" sz="1700" spc="-1" strike="noStrike">
                <a:solidFill>
                  <a:srgbClr val="000000"/>
                </a:solidFill>
                <a:latin typeface="Arial"/>
                <a:ea typeface="Arial"/>
              </a:rPr>
              <a:t>Once your application is complete, </a:t>
            </a:r>
            <a:r>
              <a:rPr b="1" lang="en-US" sz="1700" spc="-1" strike="noStrike">
                <a:solidFill>
                  <a:srgbClr val="000000"/>
                </a:solidFill>
                <a:latin typeface="Arial"/>
                <a:ea typeface="Arial"/>
              </a:rPr>
              <a:t>acquire the original signature of the local BSMA Chapter President </a:t>
            </a:r>
            <a:r>
              <a:rPr b="0" lang="en-US" sz="1700" spc="-1" strike="noStrike">
                <a:solidFill>
                  <a:srgbClr val="000000"/>
                </a:solidFill>
                <a:latin typeface="Arial"/>
                <a:ea typeface="Arial"/>
              </a:rPr>
              <a:t>and have her fill in the chapter’s name and number.</a:t>
            </a:r>
            <a:endParaRPr b="0" lang="en-US" sz="1700" spc="-1" strike="noStrike">
              <a:solidFill>
                <a:srgbClr val="000000"/>
              </a:solidFill>
              <a:latin typeface="Arial"/>
            </a:endParaRPr>
          </a:p>
          <a:p>
            <a:pPr algn="just">
              <a:lnSpc>
                <a:spcPct val="100000"/>
              </a:lnSpc>
              <a:buNone/>
              <a:tabLst>
                <a:tab algn="l" pos="0"/>
              </a:tabLst>
            </a:pPr>
            <a:endParaRPr b="0" lang="en-US" sz="1700" spc="-1" strike="noStrike">
              <a:solidFill>
                <a:srgbClr val="000000"/>
              </a:solidFill>
              <a:latin typeface="Arial"/>
            </a:endParaRPr>
          </a:p>
          <a:p>
            <a:pPr marL="343080" indent="-343080" algn="just">
              <a:lnSpc>
                <a:spcPct val="90000"/>
              </a:lnSpc>
              <a:buClr>
                <a:srgbClr val="629dd1"/>
              </a:buClr>
              <a:buFont typeface="Times New Roman"/>
              <a:buChar char="□"/>
              <a:tabLst>
                <a:tab algn="l" pos="0"/>
              </a:tabLst>
            </a:pPr>
            <a:r>
              <a:rPr b="1" lang="en-US" sz="1700" spc="-1" strike="noStrike">
                <a:solidFill>
                  <a:srgbClr val="000000"/>
                </a:solidFill>
                <a:latin typeface="Arial"/>
                <a:ea typeface="Arial"/>
              </a:rPr>
              <a:t>I understand and agree </a:t>
            </a:r>
            <a:r>
              <a:rPr b="0" lang="en-US" sz="1700" spc="-1" strike="noStrike">
                <a:solidFill>
                  <a:srgbClr val="000000"/>
                </a:solidFill>
                <a:latin typeface="Arial"/>
                <a:ea typeface="Arial"/>
              </a:rPr>
              <a:t>the BSMA Big Dipper Auxiliary Educational Assistance Committee is solely responsible for the selection of the recipients of the Josephine Calenda Funds and its decision is final.</a:t>
            </a:r>
            <a:endParaRPr b="0" lang="en-US" sz="1700" spc="-1" strike="noStrike">
              <a:solidFill>
                <a:srgbClr val="000000"/>
              </a:solidFill>
              <a:latin typeface="Arial"/>
            </a:endParaRPr>
          </a:p>
          <a:p>
            <a:pPr>
              <a:lnSpc>
                <a:spcPct val="90000"/>
              </a:lnSpc>
              <a:spcBef>
                <a:spcPts val="1199"/>
              </a:spcBef>
              <a:buNone/>
              <a:tabLst>
                <a:tab algn="l" pos="0"/>
              </a:tabLst>
            </a:pPr>
            <a:endParaRPr b="0" lang="en-US" sz="2200" spc="-1" strike="noStrike">
              <a:solidFill>
                <a:srgbClr val="000000"/>
              </a:solidFill>
              <a:latin typeface="Arial"/>
            </a:endParaRPr>
          </a:p>
        </p:txBody>
      </p:sp>
    </p:spTree>
  </p:cSld>
  <mc:AlternateContent>
    <mc:Choice Requires="p14">
      <p:transition spd="slow" advTm="3000" p14:dur="4400">
        <p14:honeycomb/>
      </p:transition>
    </mc:Choice>
    <mc:Fallback>
      <p:transition spd="slow" advTm="3000">
        <p:fade/>
      </p:transition>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p:nvPr>
        </p:nvSpPr>
        <p:spPr>
          <a:xfrm>
            <a:off x="838080" y="484200"/>
            <a:ext cx="10513800" cy="5691240"/>
          </a:xfrm>
          <a:prstGeom prst="rect">
            <a:avLst/>
          </a:prstGeom>
          <a:noFill/>
          <a:ln w="0">
            <a:noFill/>
          </a:ln>
        </p:spPr>
        <p:txBody>
          <a:bodyPr lIns="45720" rIns="45720" tIns="45000" bIns="45000" anchor="t">
            <a:normAutofit fontScale="77000"/>
          </a:bodyPr>
          <a:p>
            <a:pPr marL="368280" indent="-127080">
              <a:lnSpc>
                <a:spcPct val="90000"/>
              </a:lnSpc>
              <a:buClr>
                <a:srgbClr val="629dd1"/>
              </a:buClr>
              <a:buFont typeface="Twentieth Century"/>
              <a:buChar char=" "/>
            </a:pPr>
            <a:r>
              <a:rPr b="1" lang="en-US" sz="2600" spc="-1" strike="noStrike">
                <a:solidFill>
                  <a:srgbClr val="000000"/>
                </a:solidFill>
                <a:latin typeface="Arial"/>
                <a:ea typeface="Arial"/>
              </a:rPr>
              <a:t>MAIL ALL OF THE ABOVE TO: </a:t>
            </a:r>
            <a:r>
              <a:rPr b="0" lang="en-US" sz="2600" spc="-1" strike="noStrike">
                <a:solidFill>
                  <a:srgbClr val="000000"/>
                </a:solidFill>
                <a:latin typeface="Arial"/>
                <a:ea typeface="Arial"/>
              </a:rPr>
              <a:t>BSMA Big Dipper National Auxiliary, ________________________________ (</a:t>
            </a:r>
            <a:r>
              <a:rPr b="0" i="1" lang="en-US" sz="2600" spc="-1" strike="noStrike">
                <a:solidFill>
                  <a:srgbClr val="000000"/>
                </a:solidFill>
                <a:latin typeface="Arial"/>
                <a:ea typeface="Arial"/>
              </a:rPr>
              <a:t>to be considered for National Funds</a:t>
            </a:r>
            <a:r>
              <a:rPr b="0" lang="en-US" sz="2600" spc="-1" strike="noStrike">
                <a:solidFill>
                  <a:srgbClr val="000000"/>
                </a:solidFill>
                <a:latin typeface="Arial"/>
                <a:ea typeface="Arial"/>
              </a:rPr>
              <a:t>) </a:t>
            </a:r>
            <a:r>
              <a:rPr b="0" i="1" lang="en-US" sz="2600" spc="-1" strike="noStrike">
                <a:solidFill>
                  <a:srgbClr val="000000"/>
                </a:solidFill>
                <a:latin typeface="Arial"/>
                <a:ea typeface="Arial"/>
              </a:rPr>
              <a:t>Or apply mid to late summer to your state </a:t>
            </a:r>
            <a:r>
              <a:rPr b="1" i="1" lang="en-US" sz="2600" spc="-1" strike="noStrike" u="sng">
                <a:solidFill>
                  <a:srgbClr val="000000"/>
                </a:solidFill>
                <a:uFillTx/>
                <a:latin typeface="Arial"/>
                <a:ea typeface="Arial"/>
              </a:rPr>
              <a:t>Department Big Dipper Auxiliary</a:t>
            </a:r>
            <a:r>
              <a:rPr b="1" i="1" lang="en-US" sz="2600" spc="-1" strike="noStrike">
                <a:solidFill>
                  <a:srgbClr val="000000"/>
                </a:solidFill>
                <a:latin typeface="Arial"/>
                <a:ea typeface="Arial"/>
              </a:rPr>
              <a:t> </a:t>
            </a:r>
            <a:r>
              <a:rPr b="0" i="1" lang="en-US" sz="2600" spc="-1" strike="noStrike">
                <a:solidFill>
                  <a:srgbClr val="000000"/>
                </a:solidFill>
                <a:latin typeface="Arial"/>
                <a:ea typeface="Arial"/>
              </a:rPr>
              <a:t>listed below</a:t>
            </a:r>
            <a:r>
              <a:rPr b="0" lang="en-US" sz="2600" spc="-1" strike="noStrike">
                <a:solidFill>
                  <a:srgbClr val="000000"/>
                </a:solidFill>
                <a:latin typeface="Arial"/>
                <a:ea typeface="Arial"/>
              </a:rPr>
              <a:t>.</a:t>
            </a:r>
            <a:endParaRPr b="0" lang="en-US" sz="2600" spc="-1" strike="noStrike">
              <a:solidFill>
                <a:srgbClr val="000000"/>
              </a:solidFill>
              <a:latin typeface="Arial"/>
            </a:endParaRPr>
          </a:p>
          <a:p>
            <a:pPr marL="368280" indent="-127080">
              <a:lnSpc>
                <a:spcPct val="90000"/>
              </a:lnSpc>
              <a:spcBef>
                <a:spcPts val="31"/>
              </a:spcBef>
              <a:buClr>
                <a:srgbClr val="629dd1"/>
              </a:buClr>
              <a:buFont typeface="Twentieth Century"/>
              <a:buChar char=" "/>
            </a:pPr>
            <a:r>
              <a:rPr b="0" lang="en-US" sz="2600" spc="-1" strike="noStrike">
                <a:solidFill>
                  <a:srgbClr val="000000"/>
                </a:solidFill>
                <a:latin typeface="Arial"/>
                <a:ea typeface="Arial"/>
              </a:rPr>
              <a:t> </a:t>
            </a:r>
            <a:endParaRPr b="0" lang="en-US" sz="2600" spc="-1" strike="noStrike">
              <a:solidFill>
                <a:srgbClr val="000000"/>
              </a:solidFill>
              <a:latin typeface="Arial"/>
            </a:endParaRPr>
          </a:p>
          <a:p>
            <a:pPr marL="370080" indent="-127080">
              <a:lnSpc>
                <a:spcPct val="90000"/>
              </a:lnSpc>
              <a:buClr>
                <a:srgbClr val="629dd1"/>
              </a:buClr>
              <a:buFont typeface="Twentieth Century"/>
              <a:buChar char=" "/>
            </a:pPr>
            <a:r>
              <a:rPr b="1" lang="en-US" sz="2600" spc="-1" strike="noStrike">
                <a:solidFill>
                  <a:srgbClr val="000000"/>
                </a:solidFill>
                <a:latin typeface="Arial"/>
                <a:ea typeface="Arial"/>
              </a:rPr>
              <a:t>BSMA Big Dipper MI Dept</a:t>
            </a:r>
            <a:r>
              <a:rPr b="0" lang="en-US" sz="2600" spc="-1" strike="noStrike">
                <a:solidFill>
                  <a:srgbClr val="000000"/>
                </a:solidFill>
                <a:latin typeface="Arial"/>
                <a:ea typeface="Arial"/>
              </a:rPr>
              <a:t>., ______________________________________________</a:t>
            </a:r>
            <a:endParaRPr b="0" lang="en-US" sz="2600" spc="-1" strike="noStrike">
              <a:solidFill>
                <a:srgbClr val="000000"/>
              </a:solidFill>
              <a:latin typeface="Arial"/>
            </a:endParaRPr>
          </a:p>
          <a:p>
            <a:pPr marL="370080" indent="-127080">
              <a:lnSpc>
                <a:spcPct val="90000"/>
              </a:lnSpc>
              <a:buClr>
                <a:srgbClr val="629dd1"/>
              </a:buClr>
              <a:buFont typeface="Twentieth Century"/>
              <a:buChar char=" "/>
            </a:pPr>
            <a:r>
              <a:rPr b="0" lang="en-US" sz="2600" spc="-1" strike="noStrike">
                <a:solidFill>
                  <a:srgbClr val="000000"/>
                </a:solidFill>
                <a:latin typeface="Arial"/>
                <a:ea typeface="Arial"/>
              </a:rPr>
              <a:t> </a:t>
            </a:r>
            <a:endParaRPr b="0" lang="en-US" sz="2600" spc="-1" strike="noStrike">
              <a:solidFill>
                <a:srgbClr val="000000"/>
              </a:solidFill>
              <a:latin typeface="Arial"/>
            </a:endParaRPr>
          </a:p>
          <a:p>
            <a:pPr marL="370080" indent="-127080">
              <a:lnSpc>
                <a:spcPct val="90000"/>
              </a:lnSpc>
              <a:spcBef>
                <a:spcPts val="6"/>
              </a:spcBef>
              <a:buClr>
                <a:srgbClr val="629dd1"/>
              </a:buClr>
              <a:buFont typeface="Twentieth Century"/>
              <a:buChar char=" "/>
            </a:pPr>
            <a:r>
              <a:rPr b="1" lang="en-US" sz="2600" spc="-1" strike="noStrike">
                <a:solidFill>
                  <a:srgbClr val="000000"/>
                </a:solidFill>
                <a:latin typeface="Arial"/>
                <a:ea typeface="Arial"/>
              </a:rPr>
              <a:t>BSMA Big Dipper OH Dept, ______________________________________________</a:t>
            </a:r>
            <a:endParaRPr b="0" lang="en-US" sz="2600" spc="-1" strike="noStrike">
              <a:solidFill>
                <a:srgbClr val="000000"/>
              </a:solidFill>
              <a:latin typeface="Arial"/>
            </a:endParaRPr>
          </a:p>
          <a:p>
            <a:pPr>
              <a:lnSpc>
                <a:spcPct val="90000"/>
              </a:lnSpc>
              <a:spcBef>
                <a:spcPts val="6"/>
              </a:spcBef>
              <a:buNone/>
              <a:tabLst>
                <a:tab algn="l" pos="0"/>
              </a:tabLst>
            </a:pPr>
            <a:endParaRPr b="0" lang="en-US" sz="2600" spc="-1" strike="noStrike">
              <a:solidFill>
                <a:srgbClr val="000000"/>
              </a:solidFill>
              <a:latin typeface="Arial"/>
            </a:endParaRPr>
          </a:p>
          <a:p>
            <a:pPr marL="370080" indent="-127080">
              <a:lnSpc>
                <a:spcPct val="90000"/>
              </a:lnSpc>
              <a:spcBef>
                <a:spcPts val="60"/>
              </a:spcBef>
              <a:buClr>
                <a:srgbClr val="629dd1"/>
              </a:buClr>
              <a:buFont typeface="Twentieth Century"/>
              <a:buChar char=" "/>
              <a:tabLst>
                <a:tab algn="l" pos="0"/>
              </a:tabLst>
            </a:pPr>
            <a:r>
              <a:rPr b="0" lang="en-US" sz="2600" spc="-1" strike="noStrike">
                <a:solidFill>
                  <a:srgbClr val="000000"/>
                </a:solidFill>
                <a:latin typeface="Arial"/>
                <a:ea typeface="Arial"/>
              </a:rPr>
              <a:t>*Selection notification to be made no less than 30 days following the close of Convention.</a:t>
            </a:r>
            <a:endParaRPr b="0" lang="en-US" sz="2600" spc="-1" strike="noStrike">
              <a:solidFill>
                <a:srgbClr val="000000"/>
              </a:solidFill>
              <a:latin typeface="Arial"/>
            </a:endParaRPr>
          </a:p>
          <a:p>
            <a:pPr>
              <a:lnSpc>
                <a:spcPct val="90000"/>
              </a:lnSpc>
              <a:spcBef>
                <a:spcPts val="60"/>
              </a:spcBef>
              <a:buNone/>
              <a:tabLst>
                <a:tab algn="l" pos="0"/>
              </a:tabLst>
            </a:pPr>
            <a:endParaRPr b="0" lang="en-US" sz="2600" spc="-1" strike="noStrike">
              <a:solidFill>
                <a:srgbClr val="000000"/>
              </a:solidFill>
              <a:latin typeface="Arial"/>
            </a:endParaRPr>
          </a:p>
          <a:p>
            <a:pPr marL="370080" indent="-127080">
              <a:lnSpc>
                <a:spcPct val="90000"/>
              </a:lnSpc>
              <a:spcBef>
                <a:spcPts val="60"/>
              </a:spcBef>
              <a:buClr>
                <a:srgbClr val="629dd1"/>
              </a:buClr>
              <a:buFont typeface="Twentieth Century"/>
              <a:buChar char=" "/>
              <a:tabLst>
                <a:tab algn="l" pos="0"/>
              </a:tabLst>
            </a:pPr>
            <a:r>
              <a:rPr b="0" lang="en-US" sz="2600" spc="-1" strike="noStrike">
                <a:solidFill>
                  <a:srgbClr val="000000"/>
                </a:solidFill>
                <a:latin typeface="Arial"/>
                <a:ea typeface="Arial"/>
              </a:rPr>
              <a:t>________________________________________________________________</a:t>
            </a:r>
            <a:endParaRPr b="0" lang="en-US" sz="2600" spc="-1" strike="noStrike">
              <a:solidFill>
                <a:srgbClr val="000000"/>
              </a:solidFill>
              <a:latin typeface="Arial"/>
            </a:endParaRPr>
          </a:p>
          <a:p>
            <a:pPr>
              <a:lnSpc>
                <a:spcPct val="90000"/>
              </a:lnSpc>
              <a:spcBef>
                <a:spcPts val="60"/>
              </a:spcBef>
              <a:buNone/>
              <a:tabLst>
                <a:tab algn="l" pos="0"/>
              </a:tabLst>
            </a:pPr>
            <a:endParaRPr b="0" lang="en-US" sz="2600" spc="-1" strike="noStrike">
              <a:solidFill>
                <a:srgbClr val="000000"/>
              </a:solidFill>
              <a:latin typeface="Arial"/>
            </a:endParaRPr>
          </a:p>
          <a:p>
            <a:pPr>
              <a:lnSpc>
                <a:spcPct val="46000"/>
              </a:lnSpc>
              <a:buNone/>
              <a:tabLst>
                <a:tab algn="l" pos="0"/>
              </a:tabLst>
            </a:pPr>
            <a:endParaRPr b="0" lang="en-US" sz="2600" spc="-1" strike="noStrike">
              <a:solidFill>
                <a:srgbClr val="000000"/>
              </a:solidFill>
              <a:latin typeface="Arial"/>
            </a:endParaRPr>
          </a:p>
          <a:p>
            <a:pPr marL="370080" indent="-127080">
              <a:lnSpc>
                <a:spcPct val="46000"/>
              </a:lnSpc>
              <a:buClr>
                <a:srgbClr val="629dd1"/>
              </a:buClr>
              <a:buFont typeface="Twentieth Century"/>
              <a:buChar char=" "/>
              <a:tabLst>
                <a:tab algn="l" pos="0"/>
              </a:tabLst>
            </a:pPr>
            <a:r>
              <a:rPr b="1" i="1" lang="en-US" sz="2600" spc="-1" strike="noStrike">
                <a:solidFill>
                  <a:srgbClr val="000000"/>
                </a:solidFill>
                <a:latin typeface="Arial"/>
                <a:ea typeface="Arial"/>
              </a:rPr>
              <a:t>Official Use Only</a:t>
            </a:r>
            <a:endParaRPr b="0" lang="en-US" sz="2600" spc="-1" strike="noStrike">
              <a:solidFill>
                <a:srgbClr val="000000"/>
              </a:solidFill>
              <a:latin typeface="Arial"/>
            </a:endParaRPr>
          </a:p>
          <a:p>
            <a:pPr marL="370080" indent="-127080">
              <a:lnSpc>
                <a:spcPct val="90000"/>
              </a:lnSpc>
              <a:buClr>
                <a:srgbClr val="629dd1"/>
              </a:buClr>
              <a:buFont typeface="Twentieth Century"/>
              <a:buChar char=" "/>
              <a:tabLst>
                <a:tab algn="l" pos="0"/>
              </a:tabLst>
            </a:pPr>
            <a:r>
              <a:rPr b="1" i="1" lang="en-US" sz="2600" spc="-1" strike="noStrike">
                <a:solidFill>
                  <a:srgbClr val="000000"/>
                </a:solidFill>
                <a:latin typeface="Arial"/>
                <a:ea typeface="Arial"/>
              </a:rPr>
              <a:t> </a:t>
            </a:r>
            <a:endParaRPr b="0" lang="en-US" sz="2600" spc="-1" strike="noStrike">
              <a:solidFill>
                <a:srgbClr val="000000"/>
              </a:solidFill>
              <a:latin typeface="Arial"/>
            </a:endParaRPr>
          </a:p>
          <a:p>
            <a:pPr marL="368280" indent="-127080">
              <a:lnSpc>
                <a:spcPct val="115000"/>
              </a:lnSpc>
              <a:spcBef>
                <a:spcPts val="505"/>
              </a:spcBef>
              <a:buClr>
                <a:srgbClr val="629dd1"/>
              </a:buClr>
              <a:buFont typeface="Twentieth Century"/>
              <a:buChar char=" "/>
              <a:tabLst>
                <a:tab algn="l" pos="0"/>
              </a:tabLst>
            </a:pPr>
            <a:r>
              <a:rPr b="0" lang="en-US" sz="2600" spc="-1" strike="noStrike">
                <a:solidFill>
                  <a:srgbClr val="000000"/>
                </a:solidFill>
                <a:latin typeface="Arial"/>
                <a:ea typeface="Arial"/>
              </a:rPr>
              <a:t>Date Received: </a:t>
            </a:r>
            <a:r>
              <a:rPr b="0" lang="en-US" sz="2600" spc="-1" strike="noStrike" u="sng">
                <a:solidFill>
                  <a:srgbClr val="000000"/>
                </a:solidFill>
                <a:uFillTx/>
                <a:latin typeface="Arial"/>
                <a:ea typeface="Arial"/>
              </a:rPr>
              <a:t> </a:t>
            </a:r>
            <a:r>
              <a:rPr b="0" lang="en-US" sz="2600" spc="-1" strike="noStrike" u="sng">
                <a:solidFill>
                  <a:srgbClr val="000000"/>
                </a:solidFill>
                <a:uFillTx/>
                <a:latin typeface="Arial"/>
                <a:ea typeface="Arial"/>
              </a:rPr>
              <a:t>	</a:t>
            </a:r>
            <a:r>
              <a:rPr b="0" lang="en-US" sz="2600" spc="-1" strike="noStrike" u="sng">
                <a:solidFill>
                  <a:srgbClr val="000000"/>
                </a:solidFill>
                <a:uFillTx/>
                <a:latin typeface="Arial"/>
                <a:ea typeface="Arial"/>
              </a:rPr>
              <a:t>	</a:t>
            </a:r>
            <a:r>
              <a:rPr b="0" lang="en-US" sz="2600" spc="-1" strike="noStrike">
                <a:solidFill>
                  <a:srgbClr val="000000"/>
                </a:solidFill>
                <a:latin typeface="Arial"/>
                <a:ea typeface="Arial"/>
              </a:rPr>
              <a:t> Date Reviewed: </a:t>
            </a:r>
            <a:r>
              <a:rPr b="0" lang="en-US" sz="2600" spc="-1" strike="noStrike" u="sng">
                <a:solidFill>
                  <a:srgbClr val="000000"/>
                </a:solidFill>
                <a:uFillTx/>
                <a:latin typeface="Arial"/>
                <a:ea typeface="Arial"/>
              </a:rPr>
              <a:t>	</a:t>
            </a:r>
            <a:r>
              <a:rPr b="0" lang="en-US" sz="2600" spc="-1" strike="noStrike" u="sng">
                <a:solidFill>
                  <a:srgbClr val="000000"/>
                </a:solidFill>
                <a:uFillTx/>
                <a:latin typeface="Arial"/>
                <a:ea typeface="Arial"/>
              </a:rPr>
              <a:t>___________</a:t>
            </a:r>
            <a:endParaRPr b="0" lang="en-US" sz="2600" spc="-1" strike="noStrike">
              <a:solidFill>
                <a:srgbClr val="000000"/>
              </a:solidFill>
              <a:latin typeface="Arial"/>
            </a:endParaRPr>
          </a:p>
          <a:p>
            <a:pPr marL="267840" indent="-127080">
              <a:lnSpc>
                <a:spcPct val="90000"/>
              </a:lnSpc>
              <a:spcBef>
                <a:spcPts val="505"/>
              </a:spcBef>
              <a:buClr>
                <a:srgbClr val="629dd1"/>
              </a:buClr>
              <a:buFont typeface="Twentieth Century"/>
              <a:buChar char=" "/>
              <a:tabLst>
                <a:tab algn="l" pos="0"/>
              </a:tabLst>
            </a:pPr>
            <a:br>
              <a:rPr sz="2600"/>
            </a:br>
            <a:r>
              <a:rPr b="0" lang="en-US" sz="2600" spc="-1" strike="noStrike">
                <a:solidFill>
                  <a:srgbClr val="000000"/>
                </a:solidFill>
                <a:latin typeface="Arial"/>
                <a:ea typeface="Arial"/>
              </a:rPr>
              <a:t>Application Complete:</a:t>
            </a:r>
            <a:r>
              <a:rPr b="0" lang="en-US" sz="2600" spc="-1" strike="noStrike">
                <a:solidFill>
                  <a:srgbClr val="000000"/>
                </a:solidFill>
                <a:latin typeface="Arial"/>
                <a:ea typeface="Arial"/>
              </a:rPr>
              <a:t>	</a:t>
            </a:r>
            <a:r>
              <a:rPr b="0" lang="en-US" sz="2600" spc="-1" strike="noStrike">
                <a:solidFill>
                  <a:srgbClr val="000000"/>
                </a:solidFill>
                <a:latin typeface="Arial"/>
                <a:ea typeface="Arial"/>
              </a:rPr>
              <a:t>Yes</a:t>
            </a:r>
            <a:r>
              <a:rPr b="0" lang="en-US" sz="2600" spc="-1" strike="noStrike">
                <a:solidFill>
                  <a:srgbClr val="000000"/>
                </a:solidFill>
                <a:latin typeface="Arial"/>
                <a:ea typeface="Arial"/>
              </a:rPr>
              <a:t>	</a:t>
            </a:r>
            <a:r>
              <a:rPr b="0" lang="en-US" sz="2600" spc="-1" strike="noStrike">
                <a:solidFill>
                  <a:srgbClr val="000000"/>
                </a:solidFill>
                <a:latin typeface="Arial"/>
                <a:ea typeface="Arial"/>
              </a:rPr>
              <a:t>No</a:t>
            </a:r>
            <a:endParaRPr b="0" lang="en-US" sz="2600" spc="-1" strike="noStrike">
              <a:solidFill>
                <a:srgbClr val="000000"/>
              </a:solidFill>
              <a:latin typeface="Arial"/>
            </a:endParaRPr>
          </a:p>
          <a:p>
            <a:pPr>
              <a:lnSpc>
                <a:spcPct val="90000"/>
              </a:lnSpc>
              <a:spcBef>
                <a:spcPts val="1199"/>
              </a:spcBef>
              <a:buNone/>
              <a:tabLst>
                <a:tab algn="l" pos="0"/>
              </a:tabLst>
            </a:pPr>
            <a:endParaRPr b="0" lang="en-US" sz="2200" spc="-1" strike="noStrike">
              <a:solidFill>
                <a:srgbClr val="000000"/>
              </a:solidFill>
              <a:latin typeface="Arial"/>
            </a:endParaRPr>
          </a:p>
        </p:txBody>
      </p:sp>
    </p:spTree>
  </p:cSld>
  <mc:AlternateContent>
    <mc:Choice Requires="p14">
      <p:transition spd="slow" p14:dur="1200">
        <p14:prism/>
      </p:transition>
    </mc:Choice>
    <mc:Fallback>
      <p:transition spd="slow">
        <p:fade/>
      </p:transition>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p:nvPr>
        </p:nvSpPr>
        <p:spPr>
          <a:xfrm>
            <a:off x="838080" y="591840"/>
            <a:ext cx="10513800" cy="5583600"/>
          </a:xfrm>
          <a:prstGeom prst="rect">
            <a:avLst/>
          </a:prstGeom>
          <a:noFill/>
          <a:ln w="0">
            <a:noFill/>
          </a:ln>
        </p:spPr>
        <p:txBody>
          <a:bodyPr lIns="45720" rIns="45720" tIns="45000" bIns="45000" anchor="t">
            <a:noAutofit/>
          </a:bodyPr>
          <a:p>
            <a:pPr algn="ctr">
              <a:lnSpc>
                <a:spcPct val="107000"/>
              </a:lnSpc>
              <a:buNone/>
              <a:tabLst>
                <a:tab algn="l" pos="0"/>
              </a:tabLst>
            </a:pPr>
            <a:r>
              <a:rPr b="1" lang="en-US" sz="4000" spc="-1" strike="noStrike">
                <a:solidFill>
                  <a:srgbClr val="0d0d0d"/>
                </a:solidFill>
                <a:latin typeface="Comic Sans MS"/>
                <a:ea typeface="Comic Sans MS"/>
              </a:rPr>
              <a:t>Standing Rules</a:t>
            </a:r>
            <a:endParaRPr b="0" lang="en-US" sz="4000" spc="-1" strike="noStrike">
              <a:solidFill>
                <a:srgbClr val="000000"/>
              </a:solidFill>
              <a:latin typeface="Arial"/>
            </a:endParaRPr>
          </a:p>
          <a:p>
            <a:pPr>
              <a:lnSpc>
                <a:spcPct val="107000"/>
              </a:lnSpc>
              <a:buNone/>
              <a:tabLst>
                <a:tab algn="l" pos="0"/>
              </a:tabLst>
            </a:pPr>
            <a:r>
              <a:rPr b="1" lang="en-US" sz="2800" spc="-1" strike="noStrike">
                <a:solidFill>
                  <a:srgbClr val="0d0d0d"/>
                </a:solidFill>
                <a:latin typeface="Comic Sans MS"/>
                <a:ea typeface="Comic Sans MS"/>
              </a:rPr>
              <a:t> </a:t>
            </a:r>
            <a:endParaRPr b="0" lang="en-US" sz="2800" spc="-1" strike="noStrike">
              <a:solidFill>
                <a:srgbClr val="000000"/>
              </a:solidFill>
              <a:latin typeface="Arial"/>
            </a:endParaRPr>
          </a:p>
          <a:p>
            <a:pPr algn="ctr">
              <a:lnSpc>
                <a:spcPct val="107000"/>
              </a:lnSpc>
              <a:buNone/>
              <a:tabLst>
                <a:tab algn="l" pos="0"/>
              </a:tabLst>
            </a:pPr>
            <a:r>
              <a:rPr b="1" lang="en-US" sz="2800" spc="-1" strike="noStrike">
                <a:solidFill>
                  <a:srgbClr val="0d0d0d"/>
                </a:solidFill>
                <a:latin typeface="Comic Sans MS"/>
                <a:ea typeface="Comic Sans MS"/>
              </a:rPr>
              <a:t>	</a:t>
            </a:r>
            <a:r>
              <a:rPr b="1" lang="en-US" sz="2800" spc="-1" strike="noStrike">
                <a:solidFill>
                  <a:srgbClr val="0d0d0d"/>
                </a:solidFill>
                <a:latin typeface="Comic Sans MS"/>
                <a:ea typeface="Comic Sans MS"/>
              </a:rPr>
              <a:t>	</a:t>
            </a:r>
            <a:r>
              <a:rPr b="1" lang="en-US" sz="3200" spc="-1" strike="noStrike">
                <a:solidFill>
                  <a:srgbClr val="0d0d0d"/>
                </a:solidFill>
                <a:latin typeface="Comic Sans MS"/>
                <a:ea typeface="Comic Sans MS"/>
              </a:rPr>
              <a:t>These rules shall govern the </a:t>
            </a:r>
            <a:endParaRPr b="0" lang="en-US" sz="3200" spc="-1" strike="noStrike">
              <a:solidFill>
                <a:srgbClr val="000000"/>
              </a:solidFill>
              <a:latin typeface="Arial"/>
            </a:endParaRPr>
          </a:p>
          <a:p>
            <a:pPr marL="432000" indent="-203040" algn="ctr">
              <a:lnSpc>
                <a:spcPct val="107000"/>
              </a:lnSpc>
              <a:buClr>
                <a:srgbClr val="629dd1"/>
              </a:buClr>
              <a:buFont typeface="Twentieth Century"/>
              <a:buChar char=" "/>
              <a:tabLst>
                <a:tab algn="l" pos="0"/>
              </a:tabLst>
            </a:pPr>
            <a:r>
              <a:rPr b="1" lang="en-US" sz="3200" spc="-1" strike="noStrike">
                <a:solidFill>
                  <a:srgbClr val="0d0d0d"/>
                </a:solidFill>
                <a:latin typeface="Comic Sans MS"/>
                <a:ea typeface="Comic Sans MS"/>
              </a:rPr>
              <a:t>Big Dipper Auxiliary</a:t>
            </a:r>
            <a:r>
              <a:rPr b="1" i="1" lang="en-US" sz="3200" spc="-1" strike="noStrike">
                <a:solidFill>
                  <a:srgbClr val="0d0d0d"/>
                </a:solidFill>
                <a:latin typeface="Comic Sans MS"/>
                <a:ea typeface="Comic Sans MS"/>
              </a:rPr>
              <a:t> </a:t>
            </a:r>
            <a:r>
              <a:rPr b="1" lang="en-US" sz="3200" spc="-1" strike="noStrike">
                <a:solidFill>
                  <a:srgbClr val="0d0d0d"/>
                </a:solidFill>
                <a:latin typeface="Comic Sans MS"/>
                <a:ea typeface="Comic Sans MS"/>
              </a:rPr>
              <a:t>in all cases in</a:t>
            </a:r>
            <a:endParaRPr b="0" lang="en-US" sz="3200" spc="-1" strike="noStrike">
              <a:solidFill>
                <a:srgbClr val="000000"/>
              </a:solidFill>
              <a:latin typeface="Arial"/>
            </a:endParaRPr>
          </a:p>
          <a:p>
            <a:pPr marL="432000" indent="-203040" algn="ctr">
              <a:lnSpc>
                <a:spcPct val="107000"/>
              </a:lnSpc>
              <a:buClr>
                <a:srgbClr val="629dd1"/>
              </a:buClr>
              <a:buFont typeface="Twentieth Century"/>
              <a:buChar char=" "/>
              <a:tabLst>
                <a:tab algn="l" pos="0"/>
              </a:tabLst>
            </a:pPr>
            <a:r>
              <a:rPr b="1" lang="en-US" sz="3200" spc="-1" strike="noStrike">
                <a:solidFill>
                  <a:srgbClr val="0d0d0d"/>
                </a:solidFill>
                <a:latin typeface="Comic Sans MS"/>
                <a:ea typeface="Comic Sans MS"/>
              </a:rPr>
              <a:t>which they will apply and</a:t>
            </a:r>
            <a:endParaRPr b="0" lang="en-US" sz="3200" spc="-1" strike="noStrike">
              <a:solidFill>
                <a:srgbClr val="000000"/>
              </a:solidFill>
              <a:latin typeface="Arial"/>
            </a:endParaRPr>
          </a:p>
          <a:p>
            <a:pPr marL="432000" indent="-203040" algn="ctr">
              <a:lnSpc>
                <a:spcPct val="107000"/>
              </a:lnSpc>
              <a:buClr>
                <a:srgbClr val="629dd1"/>
              </a:buClr>
              <a:buFont typeface="Twentieth Century"/>
              <a:buChar char=" "/>
              <a:tabLst>
                <a:tab algn="l" pos="0"/>
              </a:tabLst>
            </a:pPr>
            <a:r>
              <a:rPr b="1" lang="en-US" sz="3200" spc="-1" strike="noStrike">
                <a:solidFill>
                  <a:srgbClr val="0d0d0d"/>
                </a:solidFill>
                <a:latin typeface="Comic Sans MS"/>
                <a:ea typeface="Comic Sans MS"/>
              </a:rPr>
              <a:t> </a:t>
            </a:r>
            <a:r>
              <a:rPr b="1" lang="en-US" sz="3200" spc="-1" strike="noStrike">
                <a:solidFill>
                  <a:srgbClr val="0d0d0d"/>
                </a:solidFill>
                <a:latin typeface="Comic Sans MS"/>
                <a:ea typeface="Comic Sans MS"/>
              </a:rPr>
              <a:t>are consistent with </a:t>
            </a:r>
            <a:endParaRPr b="0" lang="en-US" sz="3200" spc="-1" strike="noStrike">
              <a:solidFill>
                <a:srgbClr val="000000"/>
              </a:solidFill>
              <a:latin typeface="Arial"/>
            </a:endParaRPr>
          </a:p>
          <a:p>
            <a:pPr algn="ctr">
              <a:lnSpc>
                <a:spcPct val="107000"/>
              </a:lnSpc>
              <a:buNone/>
              <a:tabLst>
                <a:tab algn="l" pos="0"/>
              </a:tabLst>
            </a:pPr>
            <a:r>
              <a:rPr b="1" lang="en-US" sz="3200" spc="-1" strike="noStrike">
                <a:solidFill>
                  <a:srgbClr val="0d0d0d"/>
                </a:solidFill>
                <a:latin typeface="Comic Sans MS"/>
                <a:ea typeface="Comic Sans MS"/>
              </a:rPr>
              <a:t>the BSMA Governing Documents </a:t>
            </a:r>
            <a:endParaRPr b="0" lang="en-US" sz="3200" spc="-1" strike="noStrike">
              <a:solidFill>
                <a:srgbClr val="000000"/>
              </a:solidFill>
              <a:latin typeface="Arial"/>
            </a:endParaRPr>
          </a:p>
          <a:p>
            <a:pPr algn="ctr">
              <a:lnSpc>
                <a:spcPct val="107000"/>
              </a:lnSpc>
              <a:buNone/>
              <a:tabLst>
                <a:tab algn="l" pos="0"/>
              </a:tabLst>
            </a:pPr>
            <a:r>
              <a:rPr b="1" lang="en-US" sz="3200" spc="-1" strike="noStrike">
                <a:solidFill>
                  <a:srgbClr val="0d0d0d"/>
                </a:solidFill>
                <a:latin typeface="Comic Sans MS"/>
                <a:ea typeface="Comic Sans MS"/>
              </a:rPr>
              <a:t>and Robert’s Rules of Order.</a:t>
            </a:r>
            <a:endParaRPr b="0" lang="en-US" sz="3200" spc="-1" strike="noStrike">
              <a:solidFill>
                <a:srgbClr val="000000"/>
              </a:solidFill>
              <a:latin typeface="Arial"/>
            </a:endParaRPr>
          </a:p>
          <a:p>
            <a:pPr algn="ctr">
              <a:lnSpc>
                <a:spcPct val="90000"/>
              </a:lnSpc>
              <a:spcBef>
                <a:spcPts val="1199"/>
              </a:spcBef>
              <a:buNone/>
              <a:tabLst>
                <a:tab algn="l" pos="0"/>
              </a:tabLst>
            </a:pPr>
            <a:endParaRPr b="0" lang="en-US" sz="2200" spc="-1" strike="noStrike">
              <a:solidFill>
                <a:srgbClr val="000000"/>
              </a:solidFill>
              <a:latin typeface="Arial"/>
            </a:endParaRPr>
          </a:p>
        </p:txBody>
      </p:sp>
    </p:spTree>
  </p:cSld>
  <p:transition spd="slow" advTm="2000">
    <p:comb dir="horz"/>
  </p:transition>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PlaceHolder 1"/>
          <p:cNvSpPr>
            <a:spLocks noGrp="1"/>
          </p:cNvSpPr>
          <p:nvPr>
            <p:ph/>
          </p:nvPr>
        </p:nvSpPr>
        <p:spPr>
          <a:xfrm>
            <a:off x="838080" y="510840"/>
            <a:ext cx="10513800" cy="5664240"/>
          </a:xfrm>
          <a:prstGeom prst="rect">
            <a:avLst/>
          </a:prstGeom>
          <a:noFill/>
          <a:ln w="0">
            <a:noFill/>
          </a:ln>
        </p:spPr>
        <p:txBody>
          <a:bodyPr lIns="45720" rIns="45720" tIns="45000" bIns="45000" anchor="t">
            <a:normAutofit fontScale="68000"/>
          </a:bodyPr>
          <a:p>
            <a:pPr>
              <a:lnSpc>
                <a:spcPct val="107000"/>
              </a:lnSpc>
              <a:buNone/>
              <a:tabLst>
                <a:tab algn="l" pos="0"/>
              </a:tabLst>
            </a:pPr>
            <a:r>
              <a:rPr b="1" lang="en-US" sz="2000" spc="-1" strike="noStrike">
                <a:solidFill>
                  <a:srgbClr val="000000"/>
                </a:solidFill>
                <a:latin typeface="Calibri"/>
                <a:ea typeface="Calibri"/>
              </a:rPr>
              <a:t>  </a:t>
            </a:r>
            <a:r>
              <a:rPr b="1" lang="en-US" sz="2800" spc="-1" strike="noStrike">
                <a:solidFill>
                  <a:srgbClr val="002060"/>
                </a:solidFill>
                <a:latin typeface="Arial"/>
                <a:ea typeface="Arial"/>
              </a:rPr>
              <a:t>Rules may be changed only at the National Convention by a majority vote.</a:t>
            </a:r>
            <a:endParaRPr b="0" lang="en-US" sz="2800" spc="-1" strike="noStrike">
              <a:solidFill>
                <a:srgbClr val="000000"/>
              </a:solidFill>
              <a:latin typeface="Arial"/>
            </a:endParaRPr>
          </a:p>
          <a:p>
            <a:pPr>
              <a:lnSpc>
                <a:spcPct val="107000"/>
              </a:lnSpc>
              <a:buNone/>
              <a:tabLst>
                <a:tab algn="l" pos="0"/>
              </a:tabLst>
            </a:pPr>
            <a:r>
              <a:rPr b="0" lang="en-US" sz="2800" spc="-1" strike="noStrike">
                <a:solidFill>
                  <a:srgbClr val="002060"/>
                </a:solidFill>
                <a:latin typeface="Arial"/>
                <a:ea typeface="Arial"/>
              </a:rPr>
              <a:t> </a:t>
            </a:r>
            <a:endParaRPr b="0" lang="en-US" sz="2800" spc="-1" strike="noStrike">
              <a:solidFill>
                <a:srgbClr val="000000"/>
              </a:solidFill>
              <a:latin typeface="Arial"/>
            </a:endParaRPr>
          </a:p>
          <a:p>
            <a:pPr marL="343080" indent="-343080">
              <a:lnSpc>
                <a:spcPct val="107000"/>
              </a:lnSpc>
              <a:buClr>
                <a:srgbClr val="629dd1"/>
              </a:buClr>
              <a:buFont typeface="Twentieth Century"/>
              <a:buAutoNum type="arabicPeriod"/>
              <a:tabLst>
                <a:tab algn="l" pos="0"/>
              </a:tabLst>
            </a:pPr>
            <a:r>
              <a:rPr b="1" lang="en-US" sz="2800" spc="-1" strike="noStrike">
                <a:solidFill>
                  <a:srgbClr val="002060"/>
                </a:solidFill>
                <a:latin typeface="Arial"/>
                <a:ea typeface="Arial"/>
              </a:rPr>
              <a:t>“</a:t>
            </a:r>
            <a:r>
              <a:rPr b="1" lang="en-US" sz="2800" spc="-1" strike="noStrike">
                <a:solidFill>
                  <a:srgbClr val="002060"/>
                </a:solidFill>
                <a:latin typeface="Arial"/>
                <a:ea typeface="Arial"/>
              </a:rPr>
              <a:t>All BSMA members who are registered Big Dipper Auxiliary members and are members in good standing with BSMA in attendance at convention’s Big Dipper Annual Meeting shall constitute the voting membership of Big Dipper Auxiliary.”  </a:t>
            </a:r>
            <a:endParaRPr b="0" lang="en-US" sz="2800" spc="-1" strike="noStrike">
              <a:solidFill>
                <a:srgbClr val="000000"/>
              </a:solidFill>
              <a:latin typeface="Arial"/>
            </a:endParaRPr>
          </a:p>
          <a:p>
            <a:pPr>
              <a:lnSpc>
                <a:spcPct val="107000"/>
              </a:lnSpc>
              <a:buNone/>
              <a:tabLst>
                <a:tab algn="l" pos="0"/>
              </a:tabLst>
            </a:pPr>
            <a:endParaRPr b="0" lang="en-US" sz="2800" spc="-1" strike="noStrike">
              <a:solidFill>
                <a:srgbClr val="000000"/>
              </a:solidFill>
              <a:latin typeface="Arial"/>
            </a:endParaRPr>
          </a:p>
          <a:p>
            <a:pPr marL="343080" indent="-343080">
              <a:lnSpc>
                <a:spcPct val="107000"/>
              </a:lnSpc>
              <a:buClr>
                <a:srgbClr val="629dd1"/>
              </a:buClr>
              <a:buFont typeface="Twentieth Century"/>
              <a:buAutoNum type="arabicPeriod"/>
              <a:tabLst>
                <a:tab algn="l" pos="0"/>
              </a:tabLst>
            </a:pPr>
            <a:r>
              <a:rPr b="1" lang="en-US" sz="2800" spc="-1" strike="noStrike">
                <a:solidFill>
                  <a:srgbClr val="002060"/>
                </a:solidFill>
                <a:latin typeface="Arial"/>
                <a:ea typeface="Arial"/>
              </a:rPr>
              <a:t>Elections and installations of new Big Dipper Auxiliary officers shall be held at the BSMA Conventions.        </a:t>
            </a:r>
            <a:endParaRPr b="0" lang="en-US" sz="2800" spc="-1" strike="noStrike">
              <a:solidFill>
                <a:srgbClr val="000000"/>
              </a:solidFill>
              <a:latin typeface="Arial"/>
            </a:endParaRPr>
          </a:p>
          <a:p>
            <a:pPr marL="343080" indent="-343080">
              <a:lnSpc>
                <a:spcPct val="107000"/>
              </a:lnSpc>
              <a:buClr>
                <a:srgbClr val="629dd1"/>
              </a:buClr>
              <a:buFont typeface="Twentieth Century"/>
              <a:buAutoNum type="arabicPeriod"/>
              <a:tabLst>
                <a:tab algn="l" pos="0"/>
              </a:tabLst>
            </a:pPr>
            <a:r>
              <a:rPr b="1" lang="en-US" sz="2800" spc="-1" strike="noStrike">
                <a:solidFill>
                  <a:srgbClr val="002060"/>
                </a:solidFill>
                <a:latin typeface="Arial"/>
                <a:ea typeface="Arial"/>
              </a:rPr>
              <a:t>Any BSMA member in good standing, may apply for and become a member of Big Dipper Auxiliary.</a:t>
            </a:r>
            <a:endParaRPr b="0" lang="en-US" sz="2800" spc="-1" strike="noStrike">
              <a:solidFill>
                <a:srgbClr val="000000"/>
              </a:solidFill>
              <a:latin typeface="Arial"/>
            </a:endParaRPr>
          </a:p>
          <a:p>
            <a:pPr marL="343080" indent="-343080">
              <a:lnSpc>
                <a:spcPct val="107000"/>
              </a:lnSpc>
              <a:buClr>
                <a:srgbClr val="629dd1"/>
              </a:buClr>
              <a:buFont typeface="Twentieth Century"/>
              <a:buAutoNum type="arabicPeriod"/>
              <a:tabLst>
                <a:tab algn="l" pos="0"/>
              </a:tabLst>
            </a:pPr>
            <a:r>
              <a:rPr b="1" lang="en-US" sz="2800" spc="-1" strike="noStrike">
                <a:solidFill>
                  <a:srgbClr val="002060"/>
                </a:solidFill>
                <a:latin typeface="Arial"/>
                <a:ea typeface="Arial"/>
              </a:rPr>
              <a:t>Annual membership dues shall be $10.00. Chapters with no Big Dipper Auxiliary Departments shall send the $10.00 and one copy of the application to the National Big Dipper Auxiliary Financial Secretary. The membership year runs concurrent with the BSMA membership year. Chapters belonging to states that have a Big Dipper Auxiliary Department, Dues are to be sent to the Department Big Dipper Auxiliary Financial Secretary along with two copies of the application.  $5.00 and one copy of the application shall be retained in Department.  $5.00 and the other copy of the application shall be sent to the Big Dipper Auxiliary National Financial Secretary.</a:t>
            </a:r>
            <a:endParaRPr b="0" lang="en-US" sz="2800" spc="-1" strike="noStrike">
              <a:solidFill>
                <a:srgbClr val="000000"/>
              </a:solidFill>
              <a:latin typeface="Arial"/>
            </a:endParaRPr>
          </a:p>
          <a:p>
            <a:pPr>
              <a:lnSpc>
                <a:spcPct val="90000"/>
              </a:lnSpc>
              <a:spcBef>
                <a:spcPts val="1199"/>
              </a:spcBef>
              <a:buNone/>
              <a:tabLst>
                <a:tab algn="l" pos="0"/>
              </a:tabLst>
            </a:pPr>
            <a:endParaRPr b="0" lang="en-US" sz="2200" spc="-1" strike="noStrike">
              <a:solidFill>
                <a:srgbClr val="000000"/>
              </a:solidFill>
              <a:latin typeface="Arial"/>
            </a:endParaRPr>
          </a:p>
        </p:txBody>
      </p:sp>
    </p:spTree>
  </p:cSld>
  <mc:AlternateContent>
    <mc:Choice Requires="p14">
      <p:transition spd="slow" advTm="4000" p14:dur="1500">
        <p:random/>
      </p:transition>
    </mc:Choice>
    <mc:Fallback>
      <p:transition spd="slow" advTm="4000">
        <p:random/>
      </p:transition>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PlaceHolder 1"/>
          <p:cNvSpPr>
            <a:spLocks noGrp="1"/>
          </p:cNvSpPr>
          <p:nvPr>
            <p:ph/>
          </p:nvPr>
        </p:nvSpPr>
        <p:spPr>
          <a:xfrm>
            <a:off x="424080" y="831240"/>
            <a:ext cx="10318320" cy="5713560"/>
          </a:xfrm>
          <a:prstGeom prst="rect">
            <a:avLst/>
          </a:prstGeom>
          <a:noFill/>
          <a:ln w="0">
            <a:noFill/>
          </a:ln>
        </p:spPr>
        <p:txBody>
          <a:bodyPr lIns="45720" rIns="45720" tIns="45000" bIns="45000" anchor="t">
            <a:normAutofit fontScale="72000"/>
          </a:bodyPr>
          <a:p>
            <a:pPr marL="514440" indent="-514440">
              <a:lnSpc>
                <a:spcPct val="107000"/>
              </a:lnSpc>
              <a:buClr>
                <a:srgbClr val="629dd1"/>
              </a:buClr>
              <a:buFont typeface="Twentieth Century"/>
              <a:buAutoNum type="arabicPeriod" startAt="5"/>
            </a:pPr>
            <a:r>
              <a:rPr b="1" lang="en-US" sz="2800" spc="-1" strike="noStrike">
                <a:solidFill>
                  <a:srgbClr val="002060"/>
                </a:solidFill>
                <a:latin typeface="Arial"/>
                <a:ea typeface="Arial"/>
              </a:rPr>
              <a:t>Dues must be submitted using the official forms. These are to be supplied by the Big Dipper Vice President and are to be available on the Big Dipper Auxiliary page on the BSMA, Inc National website.</a:t>
            </a:r>
            <a:endParaRPr b="0" lang="en-US" sz="2800" spc="-1" strike="noStrike">
              <a:solidFill>
                <a:srgbClr val="000000"/>
              </a:solidFill>
              <a:latin typeface="Arial"/>
            </a:endParaRPr>
          </a:p>
          <a:p>
            <a:pPr>
              <a:lnSpc>
                <a:spcPct val="107000"/>
              </a:lnSpc>
              <a:buNone/>
              <a:tabLst>
                <a:tab algn="l" pos="0"/>
              </a:tabLst>
            </a:pPr>
            <a:endParaRPr b="0" lang="en-US" sz="2800" spc="-1" strike="noStrike">
              <a:solidFill>
                <a:srgbClr val="000000"/>
              </a:solidFill>
              <a:latin typeface="Arial"/>
            </a:endParaRPr>
          </a:p>
          <a:p>
            <a:pPr marL="343080" indent="-343080">
              <a:lnSpc>
                <a:spcPct val="107000"/>
              </a:lnSpc>
              <a:buClr>
                <a:srgbClr val="629dd1"/>
              </a:buClr>
              <a:buFont typeface="Twentieth Century"/>
              <a:buAutoNum type="arabicPeriod" startAt="5"/>
              <a:tabLst>
                <a:tab algn="l" pos="0"/>
              </a:tabLst>
            </a:pPr>
            <a:r>
              <a:rPr b="1" lang="en-US" sz="2800" spc="-1" strike="noStrike">
                <a:solidFill>
                  <a:srgbClr val="002060"/>
                </a:solidFill>
                <a:latin typeface="Arial"/>
                <a:ea typeface="Arial"/>
              </a:rPr>
              <a:t>Big Dipper Auxiliary membership cards are available upon request.</a:t>
            </a:r>
            <a:endParaRPr b="0" lang="en-US" sz="2800" spc="-1" strike="noStrike">
              <a:solidFill>
                <a:srgbClr val="000000"/>
              </a:solidFill>
              <a:latin typeface="Arial"/>
            </a:endParaRPr>
          </a:p>
          <a:p>
            <a:pPr>
              <a:lnSpc>
                <a:spcPct val="107000"/>
              </a:lnSpc>
              <a:buNone/>
              <a:tabLst>
                <a:tab algn="l" pos="0"/>
              </a:tabLst>
            </a:pPr>
            <a:endParaRPr b="0" lang="en-US" sz="2800" spc="-1" strike="noStrike">
              <a:solidFill>
                <a:srgbClr val="000000"/>
              </a:solidFill>
              <a:latin typeface="Arial"/>
            </a:endParaRPr>
          </a:p>
          <a:p>
            <a:pPr marL="343080" indent="-343080">
              <a:lnSpc>
                <a:spcPct val="107000"/>
              </a:lnSpc>
              <a:buClr>
                <a:srgbClr val="629dd1"/>
              </a:buClr>
              <a:buFont typeface="Twentieth Century"/>
              <a:buAutoNum type="arabicPeriod" startAt="5"/>
              <a:tabLst>
                <a:tab algn="l" pos="0"/>
              </a:tabLst>
            </a:pPr>
            <a:r>
              <a:rPr b="1" lang="en-US" sz="2800" spc="-1" strike="noStrike">
                <a:solidFill>
                  <a:srgbClr val="002060"/>
                </a:solidFill>
                <a:latin typeface="Arial"/>
                <a:ea typeface="Arial"/>
              </a:rPr>
              <a:t>The Big Dipper Auxiliary Executive Board shall consist of the most recently elected Big Dipper Auxiliary National/Department officers (President, Vice President, Recording Secretary, Financial Secretary, and Treasurer), Big Dipper Auxiliary Department Presidents and the three (3) most recent Past Big Dipper National/Department Presidents still retaining their membership in BSMA, Inc. in good standing. These members of the Big Dipper Auxiliary Executive Board are the only Big Dipper Auxiliary Board members with voting rights when the Board is in session</a:t>
            </a:r>
            <a:endParaRPr b="0" lang="en-US" sz="2800" spc="-1" strike="noStrike">
              <a:solidFill>
                <a:srgbClr val="000000"/>
              </a:solidFill>
              <a:latin typeface="Arial"/>
            </a:endParaRPr>
          </a:p>
          <a:p>
            <a:pPr>
              <a:lnSpc>
                <a:spcPct val="107000"/>
              </a:lnSpc>
              <a:buNone/>
              <a:tabLst>
                <a:tab algn="l" pos="0"/>
              </a:tabLst>
            </a:pPr>
            <a:endParaRPr b="0" lang="en-US" sz="2800" spc="-1" strike="noStrike">
              <a:solidFill>
                <a:srgbClr val="000000"/>
              </a:solidFill>
              <a:latin typeface="Arial"/>
            </a:endParaRPr>
          </a:p>
          <a:p>
            <a:pPr marL="343080" indent="-343080">
              <a:lnSpc>
                <a:spcPct val="107000"/>
              </a:lnSpc>
              <a:buClr>
                <a:srgbClr val="629dd1"/>
              </a:buClr>
              <a:buFont typeface="Twentieth Century"/>
              <a:buAutoNum type="arabicPeriod" startAt="5"/>
              <a:tabLst>
                <a:tab algn="l" pos="0"/>
              </a:tabLst>
            </a:pPr>
            <a:r>
              <a:rPr b="1" lang="en-US" sz="2800" spc="-1" strike="noStrike">
                <a:solidFill>
                  <a:srgbClr val="002060"/>
                </a:solidFill>
                <a:latin typeface="Arial"/>
                <a:ea typeface="Arial"/>
              </a:rPr>
              <a:t>Elected Officers of the organization shall be the President, Vice President, Recording Secretary, Financial Secretary and Treasurer. </a:t>
            </a:r>
            <a:r>
              <a:rPr b="1" lang="en-US" sz="2800" spc="-1" strike="noStrike">
                <a:solidFill>
                  <a:srgbClr val="0070c0"/>
                </a:solidFill>
                <a:latin typeface="Arial"/>
                <a:ea typeface="Arial"/>
              </a:rPr>
              <a:t> </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p:nvPr>
        </p:nvSpPr>
        <p:spPr>
          <a:xfrm>
            <a:off x="477000" y="591840"/>
            <a:ext cx="11169720" cy="5583600"/>
          </a:xfrm>
          <a:prstGeom prst="rect">
            <a:avLst/>
          </a:prstGeom>
          <a:noFill/>
          <a:ln w="0">
            <a:noFill/>
          </a:ln>
        </p:spPr>
        <p:txBody>
          <a:bodyPr lIns="45720" rIns="45720" tIns="45000" bIns="45000" anchor="t">
            <a:normAutofit/>
          </a:bodyPr>
          <a:p>
            <a:pPr marL="343080" indent="-343080">
              <a:lnSpc>
                <a:spcPct val="107000"/>
              </a:lnSpc>
              <a:buClr>
                <a:srgbClr val="629dd1"/>
              </a:buClr>
              <a:buFont typeface="Twentieth Century"/>
              <a:buAutoNum type="arabicPeriod" startAt="9"/>
            </a:pPr>
            <a:r>
              <a:rPr b="1" lang="en-US" sz="2200" spc="-1" strike="noStrike">
                <a:solidFill>
                  <a:srgbClr val="002060"/>
                </a:solidFill>
                <a:latin typeface="Arial"/>
                <a:ea typeface="Arial"/>
              </a:rPr>
              <a:t>The President shall appoint a Chaplain, Historian, Patriotic Instructor, Sgt. At Arms, Parliamentarian, and the three (3) members of the Educational Assistance Committee and its Chair</a:t>
            </a:r>
            <a:r>
              <a:rPr b="1" i="1" lang="en-US" sz="2200" spc="-1" strike="noStrike">
                <a:solidFill>
                  <a:srgbClr val="002060"/>
                </a:solidFill>
                <a:latin typeface="Arial"/>
                <a:ea typeface="Arial"/>
              </a:rPr>
              <a:t> </a:t>
            </a:r>
            <a:r>
              <a:rPr b="1" lang="en-US" sz="2200" spc="-1" strike="noStrike">
                <a:solidFill>
                  <a:srgbClr val="002060"/>
                </a:solidFill>
                <a:latin typeface="Arial"/>
                <a:ea typeface="Arial"/>
              </a:rPr>
              <a:t>shortly after she is elected. She may appoint additional members to assist with the planning and implementation of the Annual FUN Night at Convention or any other committees and their chair as needed.     </a:t>
            </a:r>
            <a:endParaRPr b="0" lang="en-US" sz="2200" spc="-1" strike="noStrike">
              <a:solidFill>
                <a:srgbClr val="000000"/>
              </a:solidFill>
              <a:latin typeface="Arial"/>
            </a:endParaRPr>
          </a:p>
          <a:p>
            <a:pPr>
              <a:lnSpc>
                <a:spcPct val="107000"/>
              </a:lnSpc>
              <a:buNone/>
              <a:tabLst>
                <a:tab algn="l" pos="0"/>
              </a:tabLst>
            </a:pPr>
            <a:endParaRPr b="0" lang="en-US" sz="2200" spc="-1" strike="noStrike">
              <a:solidFill>
                <a:srgbClr val="000000"/>
              </a:solidFill>
              <a:latin typeface="Arial"/>
            </a:endParaRPr>
          </a:p>
          <a:p>
            <a:pPr>
              <a:lnSpc>
                <a:spcPct val="107000"/>
              </a:lnSpc>
              <a:buNone/>
              <a:tabLst>
                <a:tab algn="l" pos="0"/>
              </a:tabLst>
            </a:pPr>
            <a:endParaRPr b="0" lang="en-US" sz="2200" spc="-1" strike="noStrike">
              <a:solidFill>
                <a:srgbClr val="000000"/>
              </a:solidFill>
              <a:latin typeface="Arial"/>
            </a:endParaRPr>
          </a:p>
          <a:p>
            <a:pPr marL="91440" indent="-139680">
              <a:lnSpc>
                <a:spcPct val="107000"/>
              </a:lnSpc>
              <a:buClr>
                <a:srgbClr val="629dd1"/>
              </a:buClr>
              <a:buFont typeface="Twentieth Century"/>
              <a:buChar char=" "/>
              <a:tabLst>
                <a:tab algn="l" pos="0"/>
              </a:tabLst>
            </a:pPr>
            <a:r>
              <a:rPr b="1" lang="en-US" sz="2200" spc="-1" strike="noStrike">
                <a:solidFill>
                  <a:srgbClr val="002060"/>
                </a:solidFill>
                <a:latin typeface="Arial"/>
                <a:ea typeface="Arial"/>
              </a:rPr>
              <a:t>10. The Department Big Dipper Auxiliary Recording Secretary shall submit the </a:t>
            </a:r>
            <a:r>
              <a:rPr b="1" lang="en-US" sz="2200" spc="-1" strike="noStrike">
                <a:solidFill>
                  <a:srgbClr val="002060"/>
                </a:solidFill>
                <a:latin typeface="Arial"/>
                <a:ea typeface="Arial"/>
              </a:rPr>
              <a:t>	</a:t>
            </a:r>
            <a:r>
              <a:rPr b="1" lang="en-US" sz="2200" spc="-1" strike="noStrike">
                <a:solidFill>
                  <a:srgbClr val="002060"/>
                </a:solidFill>
                <a:latin typeface="Arial"/>
                <a:ea typeface="Arial"/>
              </a:rPr>
              <a:t>newly elected Department Big Dipper Auxiliary officer list to the Big Dipper </a:t>
            </a:r>
            <a:r>
              <a:rPr b="1" lang="en-US" sz="2200" spc="-1" strike="noStrike">
                <a:solidFill>
                  <a:srgbClr val="002060"/>
                </a:solidFill>
                <a:latin typeface="Arial"/>
                <a:ea typeface="Arial"/>
              </a:rPr>
              <a:t>	</a:t>
            </a:r>
            <a:r>
              <a:rPr b="1" lang="en-US" sz="2200" spc="-1" strike="noStrike">
                <a:solidFill>
                  <a:srgbClr val="002060"/>
                </a:solidFill>
                <a:latin typeface="Arial"/>
                <a:ea typeface="Arial"/>
              </a:rPr>
              <a:t>Auxiliary National Financial Secretary, with additional</a:t>
            </a:r>
            <a:r>
              <a:rPr b="1" i="1" lang="en-US" sz="2200" spc="-1" strike="noStrike">
                <a:solidFill>
                  <a:srgbClr val="002060"/>
                </a:solidFill>
                <a:latin typeface="Arial"/>
                <a:ea typeface="Arial"/>
              </a:rPr>
              <a:t> </a:t>
            </a:r>
            <a:r>
              <a:rPr b="1" lang="en-US" sz="2200" spc="-1" strike="noStrike">
                <a:solidFill>
                  <a:srgbClr val="002060"/>
                </a:solidFill>
                <a:latin typeface="Arial"/>
                <a:ea typeface="Arial"/>
              </a:rPr>
              <a:t>copies to be sent to the </a:t>
            </a:r>
            <a:r>
              <a:rPr b="1" lang="en-US" sz="2200" spc="-1" strike="noStrike">
                <a:solidFill>
                  <a:srgbClr val="002060"/>
                </a:solidFill>
                <a:latin typeface="Arial"/>
                <a:ea typeface="Arial"/>
              </a:rPr>
              <a:t>	</a:t>
            </a:r>
            <a:r>
              <a:rPr b="1" lang="en-US" sz="2200" spc="-1" strike="noStrike">
                <a:solidFill>
                  <a:srgbClr val="002060"/>
                </a:solidFill>
                <a:latin typeface="Arial"/>
                <a:ea typeface="Arial"/>
              </a:rPr>
              <a:t>Big Dipper Auxiliary National President, Big Dipper Auxiliary National Vice </a:t>
            </a:r>
            <a:r>
              <a:rPr b="1" lang="en-US" sz="2200" spc="-1" strike="noStrike">
                <a:solidFill>
                  <a:srgbClr val="002060"/>
                </a:solidFill>
                <a:latin typeface="Arial"/>
                <a:ea typeface="Arial"/>
              </a:rPr>
              <a:t>	</a:t>
            </a:r>
            <a:r>
              <a:rPr b="1" lang="en-US" sz="2200" spc="-1" strike="noStrike">
                <a:solidFill>
                  <a:srgbClr val="002060"/>
                </a:solidFill>
                <a:latin typeface="Arial"/>
                <a:ea typeface="Arial"/>
              </a:rPr>
              <a:t>President, BSMA Department President and the BSMA National President to be </a:t>
            </a:r>
            <a:r>
              <a:rPr b="1" lang="en-US" sz="2200" spc="-1" strike="noStrike">
                <a:solidFill>
                  <a:srgbClr val="002060"/>
                </a:solidFill>
                <a:latin typeface="Arial"/>
                <a:ea typeface="Arial"/>
              </a:rPr>
              <a:t>	</a:t>
            </a:r>
            <a:r>
              <a:rPr b="1" lang="en-US" sz="2200" spc="-1" strike="noStrike">
                <a:solidFill>
                  <a:srgbClr val="002060"/>
                </a:solidFill>
                <a:latin typeface="Arial"/>
                <a:ea typeface="Arial"/>
              </a:rPr>
              <a:t>uploaded to the National website (</a:t>
            </a:r>
            <a:r>
              <a:rPr b="1" i="1" lang="en-US" sz="2200" spc="-1" strike="noStrike">
                <a:solidFill>
                  <a:srgbClr val="002060"/>
                </a:solidFill>
                <a:latin typeface="Arial"/>
                <a:ea typeface="Arial"/>
              </a:rPr>
              <a:t>The uploading will be dependent on whether </a:t>
            </a:r>
            <a:r>
              <a:rPr b="1" i="1" lang="en-US" sz="2200" spc="-1" strike="noStrike">
                <a:solidFill>
                  <a:srgbClr val="002060"/>
                </a:solidFill>
                <a:latin typeface="Arial"/>
                <a:ea typeface="Arial"/>
              </a:rPr>
              <a:t>	</a:t>
            </a:r>
            <a:r>
              <a:rPr b="1" i="1" lang="en-US" sz="2200" spc="-1" strike="noStrike">
                <a:solidFill>
                  <a:srgbClr val="002060"/>
                </a:solidFill>
                <a:latin typeface="Arial"/>
                <a:ea typeface="Arial"/>
              </a:rPr>
              <a:t>the National Big Dipper Auxiliary web page provides a place to post it</a:t>
            </a:r>
            <a:r>
              <a:rPr b="1" lang="en-US" sz="2200" spc="-1" strike="noStrike">
                <a:solidFill>
                  <a:srgbClr val="002060"/>
                </a:solidFill>
                <a:latin typeface="Arial"/>
                <a:ea typeface="Arial"/>
              </a:rPr>
              <a:t>.) within </a:t>
            </a:r>
            <a:r>
              <a:rPr b="1" lang="en-US" sz="2200" spc="-1" strike="noStrike">
                <a:solidFill>
                  <a:srgbClr val="002060"/>
                </a:solidFill>
                <a:latin typeface="Arial"/>
                <a:ea typeface="Arial"/>
              </a:rPr>
              <a:t>	</a:t>
            </a:r>
            <a:r>
              <a:rPr b="1" lang="en-US" sz="2200" spc="-1" strike="noStrike">
                <a:solidFill>
                  <a:srgbClr val="002060"/>
                </a:solidFill>
                <a:latin typeface="Arial"/>
                <a:ea typeface="Arial"/>
              </a:rPr>
              <a:t>30 days of the Department Convention.  </a:t>
            </a:r>
            <a:endParaRPr b="0" lang="en-US" sz="2200" spc="-1" strike="noStrike">
              <a:solidFill>
                <a:srgbClr val="000000"/>
              </a:solidFill>
              <a:latin typeface="Arial"/>
            </a:endParaRPr>
          </a:p>
        </p:txBody>
      </p:sp>
    </p:spTree>
  </p:cSld>
  <mc:AlternateContent>
    <mc:Choice Requires="p14">
      <p:transition spd="slow" advTm="6000" p14:dur="1500">
        <p:random/>
      </p:transition>
    </mc:Choice>
    <mc:Fallback>
      <p:transition spd="slow" advTm="6000">
        <p:random/>
      </p:transition>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p:nvPr>
        </p:nvSpPr>
        <p:spPr>
          <a:xfrm>
            <a:off x="838080" y="645480"/>
            <a:ext cx="10513800" cy="5529600"/>
          </a:xfrm>
          <a:prstGeom prst="rect">
            <a:avLst/>
          </a:prstGeom>
          <a:noFill/>
          <a:ln w="0">
            <a:noFill/>
          </a:ln>
        </p:spPr>
        <p:txBody>
          <a:bodyPr lIns="45720" rIns="45720" tIns="45000" bIns="45000" anchor="t">
            <a:normAutofit/>
          </a:bodyPr>
          <a:p>
            <a:pPr>
              <a:lnSpc>
                <a:spcPct val="107000"/>
              </a:lnSpc>
              <a:buNone/>
              <a:tabLst>
                <a:tab algn="l" pos="0"/>
              </a:tabLst>
            </a:pPr>
            <a:r>
              <a:rPr b="1" lang="en-US" sz="2200" spc="-1" strike="noStrike">
                <a:solidFill>
                  <a:srgbClr val="242852"/>
                </a:solidFill>
                <a:latin typeface="Arial"/>
                <a:ea typeface="Arial"/>
              </a:rPr>
              <a:t>11.  </a:t>
            </a:r>
            <a:r>
              <a:rPr b="1" lang="en-US" sz="2200" spc="-1" strike="noStrike">
                <a:solidFill>
                  <a:srgbClr val="002060"/>
                </a:solidFill>
                <a:latin typeface="Arial"/>
                <a:ea typeface="Arial"/>
              </a:rPr>
              <a:t>A Completed Educational Assistance Applications must be received by </a:t>
            </a:r>
            <a:r>
              <a:rPr b="1" lang="en-US" sz="2200" spc="-1" strike="noStrike">
                <a:solidFill>
                  <a:srgbClr val="002060"/>
                </a:solidFill>
                <a:latin typeface="Arial"/>
                <a:ea typeface="Arial"/>
              </a:rPr>
              <a:t>	</a:t>
            </a:r>
            <a:r>
              <a:rPr b="1" lang="en-US" sz="2200" spc="-1" strike="noStrike">
                <a:solidFill>
                  <a:srgbClr val="002060"/>
                </a:solidFill>
                <a:latin typeface="Arial"/>
                <a:ea typeface="Arial"/>
              </a:rPr>
              <a:t>National/Department Big Dipper Auxiliary President no less than thirty  </a:t>
            </a:r>
            <a:r>
              <a:rPr b="1" lang="en-US" sz="2200" spc="-1" strike="noStrike">
                <a:solidFill>
                  <a:srgbClr val="002060"/>
                </a:solidFill>
                <a:latin typeface="Arial"/>
                <a:ea typeface="Arial"/>
              </a:rPr>
              <a:t>	</a:t>
            </a:r>
            <a:r>
              <a:rPr b="1" lang="en-US" sz="2200" spc="-1" strike="noStrike">
                <a:solidFill>
                  <a:srgbClr val="002060"/>
                </a:solidFill>
                <a:latin typeface="Arial"/>
                <a:ea typeface="Arial"/>
              </a:rPr>
              <a:t>(30) days prior to their Conventions.</a:t>
            </a:r>
            <a:endParaRPr b="0" lang="en-US" sz="2200" spc="-1" strike="noStrike">
              <a:solidFill>
                <a:srgbClr val="000000"/>
              </a:solidFill>
              <a:latin typeface="Arial"/>
            </a:endParaRPr>
          </a:p>
          <a:p>
            <a:pPr>
              <a:lnSpc>
                <a:spcPct val="107000"/>
              </a:lnSpc>
              <a:spcBef>
                <a:spcPts val="1400"/>
              </a:spcBef>
              <a:buNone/>
              <a:tabLst>
                <a:tab algn="l" pos="0"/>
              </a:tabLst>
            </a:pPr>
            <a:endParaRPr b="0" lang="en-US" sz="2200" spc="-1" strike="noStrike">
              <a:solidFill>
                <a:srgbClr val="000000"/>
              </a:solidFill>
              <a:latin typeface="Arial"/>
            </a:endParaRPr>
          </a:p>
          <a:p>
            <a:pPr>
              <a:lnSpc>
                <a:spcPct val="107000"/>
              </a:lnSpc>
              <a:spcBef>
                <a:spcPts val="1400"/>
              </a:spcBef>
              <a:buNone/>
              <a:tabLst>
                <a:tab algn="l" pos="0"/>
              </a:tabLst>
            </a:pPr>
            <a:r>
              <a:rPr b="1" lang="en-US" sz="2200" spc="-1" strike="noStrike">
                <a:solidFill>
                  <a:srgbClr val="002060"/>
                </a:solidFill>
                <a:latin typeface="Arial"/>
                <a:ea typeface="Arial"/>
              </a:rPr>
              <a:t>12.  A child(ren) and grandchild(ren) of a Veteran or BSMA member; a </a:t>
            </a:r>
            <a:r>
              <a:rPr b="1" lang="en-US" sz="2200" spc="-1" strike="noStrike">
                <a:solidFill>
                  <a:srgbClr val="002060"/>
                </a:solidFill>
                <a:latin typeface="Arial"/>
                <a:ea typeface="Arial"/>
              </a:rPr>
              <a:t>	</a:t>
            </a:r>
            <a:r>
              <a:rPr b="1" lang="en-US" sz="2200" spc="-1" strike="noStrike">
                <a:solidFill>
                  <a:srgbClr val="002060"/>
                </a:solidFill>
                <a:latin typeface="Arial"/>
                <a:ea typeface="Arial"/>
              </a:rPr>
              <a:t>Veteran, a BSMA member or the spouse of a Veteran or active duty </a:t>
            </a:r>
            <a:r>
              <a:rPr b="1" lang="en-US" sz="2200" spc="-1" strike="noStrike">
                <a:solidFill>
                  <a:srgbClr val="002060"/>
                </a:solidFill>
                <a:latin typeface="Arial"/>
                <a:ea typeface="Arial"/>
              </a:rPr>
              <a:t>	</a:t>
            </a:r>
            <a:r>
              <a:rPr b="1" lang="en-US" sz="2200" spc="-1" strike="noStrike">
                <a:solidFill>
                  <a:srgbClr val="002060"/>
                </a:solidFill>
                <a:latin typeface="Arial"/>
                <a:ea typeface="Arial"/>
              </a:rPr>
              <a:t>personnel are eligible to apply for educational financial assistance.     </a:t>
            </a:r>
            <a:r>
              <a:rPr b="1" lang="en-US" sz="2200" spc="-1" strike="noStrike">
                <a:solidFill>
                  <a:srgbClr val="002060"/>
                </a:solidFill>
                <a:latin typeface="Arial"/>
                <a:ea typeface="Arial"/>
              </a:rPr>
              <a:t>	</a:t>
            </a:r>
            <a:r>
              <a:rPr b="1" lang="en-US" sz="2200" spc="-1" strike="noStrike">
                <a:solidFill>
                  <a:srgbClr val="002060"/>
                </a:solidFill>
                <a:latin typeface="Arial"/>
                <a:ea typeface="Arial"/>
              </a:rPr>
              <a:t> </a:t>
            </a:r>
            <a:endParaRPr b="0" lang="en-US" sz="2200" spc="-1" strike="noStrike">
              <a:solidFill>
                <a:srgbClr val="000000"/>
              </a:solidFill>
              <a:latin typeface="Arial"/>
            </a:endParaRPr>
          </a:p>
          <a:p>
            <a:pPr lvl="2" marL="1257480" indent="-343080">
              <a:lnSpc>
                <a:spcPct val="107000"/>
              </a:lnSpc>
              <a:spcBef>
                <a:spcPts val="403"/>
              </a:spcBef>
              <a:buClr>
                <a:srgbClr val="629dd1"/>
              </a:buClr>
              <a:buFont typeface="Twentieth Century"/>
              <a:buAutoNum type="alphaUcPeriod"/>
              <a:tabLst>
                <a:tab algn="l" pos="0"/>
              </a:tabLst>
            </a:pPr>
            <a:r>
              <a:rPr b="1" lang="en-US" sz="1400" spc="-1" strike="noStrike">
                <a:solidFill>
                  <a:srgbClr val="002060"/>
                </a:solidFill>
                <a:latin typeface="Arial"/>
                <a:ea typeface="Arial"/>
              </a:rPr>
              <a:t>Active Duty Personnel</a:t>
            </a:r>
            <a:endParaRPr b="0" lang="en-US" sz="1400" spc="-1" strike="noStrike">
              <a:solidFill>
                <a:srgbClr val="000000"/>
              </a:solidFill>
              <a:latin typeface="Arial"/>
            </a:endParaRPr>
          </a:p>
          <a:p>
            <a:pPr lvl="2" marL="1257480" indent="-343080">
              <a:lnSpc>
                <a:spcPct val="107000"/>
              </a:lnSpc>
              <a:spcBef>
                <a:spcPts val="601"/>
              </a:spcBef>
              <a:buClr>
                <a:srgbClr val="629dd1"/>
              </a:buClr>
              <a:buFont typeface="Twentieth Century"/>
              <a:buAutoNum type="alphaUcPeriod"/>
              <a:tabLst>
                <a:tab algn="l" pos="0"/>
              </a:tabLst>
            </a:pPr>
            <a:r>
              <a:rPr b="1" lang="en-US" sz="1400" spc="-1" strike="noStrike">
                <a:solidFill>
                  <a:srgbClr val="002060"/>
                </a:solidFill>
                <a:latin typeface="Arial"/>
                <a:ea typeface="Arial"/>
              </a:rPr>
              <a:t>US Military Veteran </a:t>
            </a:r>
            <a:endParaRPr b="0" lang="en-US" sz="1400" spc="-1" strike="noStrike">
              <a:solidFill>
                <a:srgbClr val="000000"/>
              </a:solidFill>
              <a:latin typeface="Arial"/>
            </a:endParaRPr>
          </a:p>
          <a:p>
            <a:pPr lvl="2" marL="1257480" indent="-343080">
              <a:lnSpc>
                <a:spcPct val="107000"/>
              </a:lnSpc>
              <a:spcBef>
                <a:spcPts val="601"/>
              </a:spcBef>
              <a:buClr>
                <a:srgbClr val="629dd1"/>
              </a:buClr>
              <a:buFont typeface="Twentieth Century"/>
              <a:buAutoNum type="alphaUcPeriod"/>
              <a:tabLst>
                <a:tab algn="l" pos="0"/>
              </a:tabLst>
            </a:pPr>
            <a:r>
              <a:rPr b="1" lang="en-US" sz="1400" spc="-1" strike="noStrike">
                <a:solidFill>
                  <a:srgbClr val="002060"/>
                </a:solidFill>
                <a:latin typeface="Arial"/>
                <a:ea typeface="Arial"/>
              </a:rPr>
              <a:t>Child (ren)/ Grandchild (ren)/ Spouse of Active Duty or US Military Veteran</a:t>
            </a:r>
            <a:endParaRPr b="0" lang="en-US" sz="1400" spc="-1" strike="noStrike">
              <a:solidFill>
                <a:srgbClr val="000000"/>
              </a:solidFill>
              <a:latin typeface="Arial"/>
            </a:endParaRPr>
          </a:p>
          <a:p>
            <a:pPr lvl="2" marL="1257480" indent="-343080">
              <a:lnSpc>
                <a:spcPct val="107000"/>
              </a:lnSpc>
              <a:spcBef>
                <a:spcPts val="601"/>
              </a:spcBef>
              <a:buClr>
                <a:srgbClr val="629dd1"/>
              </a:buClr>
              <a:buFont typeface="Twentieth Century"/>
              <a:buAutoNum type="alphaUcPeriod"/>
              <a:tabLst>
                <a:tab algn="l" pos="0"/>
              </a:tabLst>
            </a:pPr>
            <a:r>
              <a:rPr b="1" lang="en-US" sz="1400" spc="-1" strike="noStrike">
                <a:solidFill>
                  <a:srgbClr val="002060"/>
                </a:solidFill>
                <a:latin typeface="Arial"/>
                <a:ea typeface="Arial"/>
              </a:rPr>
              <a:t>BSMA Member/ Blue Daisy in good standing</a:t>
            </a:r>
            <a:endParaRPr b="0" lang="en-US" sz="1400" spc="-1" strike="noStrike">
              <a:solidFill>
                <a:srgbClr val="000000"/>
              </a:solidFill>
              <a:latin typeface="Arial"/>
            </a:endParaRPr>
          </a:p>
          <a:p>
            <a:pPr lvl="2" marL="1257480" indent="-343080">
              <a:lnSpc>
                <a:spcPct val="107000"/>
              </a:lnSpc>
              <a:spcBef>
                <a:spcPts val="601"/>
              </a:spcBef>
              <a:buClr>
                <a:srgbClr val="629dd1"/>
              </a:buClr>
              <a:buFont typeface="Twentieth Century"/>
              <a:buAutoNum type="alphaUcPeriod"/>
              <a:tabLst>
                <a:tab algn="l" pos="0"/>
              </a:tabLst>
            </a:pPr>
            <a:r>
              <a:rPr b="1" lang="en-US" sz="1400" spc="-1" strike="noStrike">
                <a:solidFill>
                  <a:srgbClr val="002060"/>
                </a:solidFill>
                <a:latin typeface="Arial"/>
                <a:ea typeface="Arial"/>
              </a:rPr>
              <a:t>Child (ren) / Grandchild (ren) of BSMA Member/Blue Daisy in good standing</a:t>
            </a:r>
            <a:endParaRPr b="0" lang="en-US" sz="1400" spc="-1" strike="noStrike">
              <a:solidFill>
                <a:srgbClr val="000000"/>
              </a:solidFill>
              <a:latin typeface="Arial"/>
            </a:endParaRPr>
          </a:p>
          <a:p>
            <a:pPr>
              <a:lnSpc>
                <a:spcPct val="90000"/>
              </a:lnSpc>
              <a:spcBef>
                <a:spcPts val="1599"/>
              </a:spcBef>
              <a:buNone/>
              <a:tabLst>
                <a:tab algn="l" pos="0"/>
              </a:tabLst>
            </a:pPr>
            <a:endParaRPr b="0" lang="en-US" sz="2200" spc="-1" strike="noStrike">
              <a:solidFill>
                <a:srgbClr val="000000"/>
              </a:solidFill>
              <a:latin typeface="Arial"/>
            </a:endParaRPr>
          </a:p>
        </p:txBody>
      </p:sp>
    </p:spTree>
  </p:cSld>
  <mc:AlternateContent>
    <mc:Choice Requires="p14">
      <p:transition spd="slow" advTm="5000" p14:dur="1500">
        <p:random/>
      </p:transition>
    </mc:Choice>
    <mc:Fallback>
      <p:transition spd="slow" advTm="5000">
        <p:random/>
      </p:transition>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p:nvPr>
        </p:nvSpPr>
        <p:spPr>
          <a:xfrm>
            <a:off x="838080" y="430200"/>
            <a:ext cx="10513800" cy="5744880"/>
          </a:xfrm>
          <a:prstGeom prst="rect">
            <a:avLst/>
          </a:prstGeom>
          <a:noFill/>
          <a:ln w="0">
            <a:noFill/>
          </a:ln>
        </p:spPr>
        <p:txBody>
          <a:bodyPr lIns="45720" rIns="45720" tIns="45000" bIns="45000" anchor="t">
            <a:normAutofit fontScale="72000"/>
          </a:bodyPr>
          <a:p>
            <a:pPr marL="343080" indent="-343080">
              <a:lnSpc>
                <a:spcPct val="107000"/>
              </a:lnSpc>
              <a:buClr>
                <a:srgbClr val="629dd1"/>
              </a:buClr>
              <a:buFont typeface="Twentieth Century"/>
              <a:buAutoNum type="arabicPeriod" startAt="13"/>
            </a:pPr>
            <a:r>
              <a:rPr b="0" lang="en-US" sz="3200" spc="-1" strike="noStrike">
                <a:solidFill>
                  <a:srgbClr val="002060"/>
                </a:solidFill>
                <a:latin typeface="Arial"/>
                <a:ea typeface="Arial"/>
              </a:rPr>
              <a:t> </a:t>
            </a:r>
            <a:r>
              <a:rPr b="1" lang="en-US" sz="2800" spc="-1" strike="noStrike">
                <a:solidFill>
                  <a:srgbClr val="002060"/>
                </a:solidFill>
                <a:latin typeface="Arial"/>
                <a:ea typeface="Arial"/>
              </a:rPr>
              <a:t>Once recipients of the Josephine Calenda Fund are chosen, a letter of congratulations will be sent by the National/Department Big Dipper Auxiliary President indicating they have been chosen as a JCEA award recipient. In that congratulatory letter we will ask them to provide, in a </a:t>
            </a:r>
            <a:r>
              <a:rPr b="1" lang="en-US" sz="2800" spc="-1" strike="noStrike">
                <a:solidFill>
                  <a:srgbClr val="002060"/>
                </a:solidFill>
                <a:latin typeface="Arial"/>
                <a:ea typeface="Arial"/>
              </a:rPr>
              <a:t>	</a:t>
            </a:r>
            <a:r>
              <a:rPr b="1" lang="en-US" sz="2800" spc="-1" strike="noStrike">
                <a:solidFill>
                  <a:srgbClr val="002060"/>
                </a:solidFill>
                <a:latin typeface="Arial"/>
                <a:ea typeface="Arial"/>
              </a:rPr>
              <a:t>timely manner, enrollment verification for the school they will be/are currently attending. When that enrollment verification arrives, the check will be written and mailed to the recipient. </a:t>
            </a:r>
            <a:endParaRPr b="0" lang="en-US" sz="2800" spc="-1" strike="noStrike">
              <a:solidFill>
                <a:srgbClr val="000000"/>
              </a:solidFill>
              <a:latin typeface="Arial"/>
            </a:endParaRPr>
          </a:p>
          <a:p>
            <a:pPr marL="343080" indent="-343080">
              <a:lnSpc>
                <a:spcPct val="107000"/>
              </a:lnSpc>
              <a:buClr>
                <a:srgbClr val="629dd1"/>
              </a:buClr>
              <a:buFont typeface="Twentieth Century"/>
              <a:buAutoNum type="arabicPeriod" startAt="13"/>
            </a:pPr>
            <a:r>
              <a:rPr b="1" lang="en-US" sz="2800" spc="-1" strike="noStrike">
                <a:solidFill>
                  <a:srgbClr val="002060"/>
                </a:solidFill>
                <a:latin typeface="Arial"/>
                <a:ea typeface="Arial"/>
              </a:rPr>
              <a:t> </a:t>
            </a:r>
            <a:r>
              <a:rPr b="1" lang="en-US" sz="2800" spc="-1" strike="noStrike">
                <a:solidFill>
                  <a:srgbClr val="002060"/>
                </a:solidFill>
                <a:latin typeface="Arial"/>
                <a:ea typeface="Arial"/>
              </a:rPr>
              <a:t>Assistance can be received up to four times. Award assistance may not exceed twice on the National level and may not exceed twice on Department level if eligible.</a:t>
            </a:r>
            <a:endParaRPr b="0" lang="en-US" sz="2800" spc="-1" strike="noStrike">
              <a:solidFill>
                <a:srgbClr val="000000"/>
              </a:solidFill>
              <a:latin typeface="Arial"/>
            </a:endParaRPr>
          </a:p>
          <a:p>
            <a:pPr marL="343080" indent="-343080">
              <a:lnSpc>
                <a:spcPct val="107000"/>
              </a:lnSpc>
              <a:buClr>
                <a:srgbClr val="629dd1"/>
              </a:buClr>
              <a:buFont typeface="Twentieth Century"/>
              <a:buAutoNum type="arabicPeriod" startAt="13"/>
            </a:pPr>
            <a:r>
              <a:rPr b="1" lang="en-US" sz="2800" spc="-1" strike="noStrike">
                <a:solidFill>
                  <a:srgbClr val="002060"/>
                </a:solidFill>
                <a:latin typeface="Arial"/>
                <a:ea typeface="Arial"/>
              </a:rPr>
              <a:t> </a:t>
            </a:r>
            <a:r>
              <a:rPr b="1" lang="en-US" sz="2800" spc="-1" strike="noStrike">
                <a:solidFill>
                  <a:srgbClr val="002060"/>
                </a:solidFill>
                <a:latin typeface="Arial"/>
                <a:ea typeface="Arial"/>
              </a:rPr>
              <a:t>Funds from this Big Dipper Auxiliary organization shall be from dues and donations. Other projects must have the written permission of the Big Dipper Auxiliary President and</a:t>
            </a:r>
            <a:r>
              <a:rPr b="1" lang="en-US" sz="2800" spc="-1" strike="sngStrike">
                <a:solidFill>
                  <a:srgbClr val="002060"/>
                </a:solidFill>
                <a:latin typeface="Arial"/>
                <a:ea typeface="Arial"/>
              </a:rPr>
              <a:t> </a:t>
            </a:r>
            <a:r>
              <a:rPr b="1" lang="en-US" sz="2800" spc="-1" strike="noStrike">
                <a:solidFill>
                  <a:srgbClr val="002060"/>
                </a:solidFill>
                <a:latin typeface="Arial"/>
                <a:ea typeface="Arial"/>
              </a:rPr>
              <a:t>the BSMA National President of the parent organization.</a:t>
            </a:r>
            <a:endParaRPr b="0" lang="en-US" sz="2800" spc="-1" strike="noStrike">
              <a:solidFill>
                <a:srgbClr val="000000"/>
              </a:solidFill>
              <a:latin typeface="Arial"/>
            </a:endParaRPr>
          </a:p>
          <a:p>
            <a:pPr marL="343080" indent="-343080">
              <a:lnSpc>
                <a:spcPct val="107000"/>
              </a:lnSpc>
              <a:buClr>
                <a:srgbClr val="629dd1"/>
              </a:buClr>
              <a:buFont typeface="Twentieth Century"/>
              <a:buAutoNum type="arabicPeriod" startAt="13"/>
            </a:pPr>
            <a:r>
              <a:rPr b="1" lang="en-US" sz="2800" spc="-1" strike="noStrike">
                <a:solidFill>
                  <a:srgbClr val="002060"/>
                </a:solidFill>
                <a:latin typeface="Arial"/>
                <a:ea typeface="Arial"/>
              </a:rPr>
              <a:t> </a:t>
            </a:r>
            <a:r>
              <a:rPr b="1" lang="en-US" sz="2800" spc="-1" strike="noStrike">
                <a:solidFill>
                  <a:srgbClr val="002060"/>
                </a:solidFill>
                <a:latin typeface="Arial"/>
                <a:ea typeface="Arial"/>
              </a:rPr>
              <a:t>The Financial Policies of National Big Dipper Auxiliary shall reflect the BSMA, Inc. Financial Policies in place for the current fiscal year. National Big Dipper Auxiliary’s Financial Policies will also be utilized by each Big Dipper Auxiliary Departments.</a:t>
            </a:r>
            <a:endParaRPr b="0" lang="en-US" sz="2800" spc="-1" strike="noStrike">
              <a:solidFill>
                <a:srgbClr val="000000"/>
              </a:solidFill>
              <a:latin typeface="Arial"/>
            </a:endParaRPr>
          </a:p>
          <a:p>
            <a:pPr>
              <a:lnSpc>
                <a:spcPct val="90000"/>
              </a:lnSpc>
              <a:spcBef>
                <a:spcPts val="1199"/>
              </a:spcBef>
              <a:buNone/>
              <a:tabLst>
                <a:tab algn="l" pos="0"/>
              </a:tabLst>
            </a:pPr>
            <a:endParaRPr b="0" lang="en-US" sz="2200" spc="-1" strike="noStrike">
              <a:solidFill>
                <a:srgbClr val="000000"/>
              </a:solidFill>
              <a:latin typeface="Arial"/>
            </a:endParaRPr>
          </a:p>
        </p:txBody>
      </p:sp>
    </p:spTree>
  </p:cSld>
  <mc:AlternateContent>
    <mc:Choice Requires="p14">
      <p:transition spd="slow" advTm="4000" p14:dur="1500">
        <p:random/>
      </p:transition>
    </mc:Choice>
    <mc:Fallback>
      <p:transition spd="slow" advTm="4000">
        <p:random/>
      </p:transition>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p:nvPr>
        </p:nvSpPr>
        <p:spPr>
          <a:xfrm>
            <a:off x="838080" y="295920"/>
            <a:ext cx="10513800" cy="6560280"/>
          </a:xfrm>
          <a:prstGeom prst="rect">
            <a:avLst/>
          </a:prstGeom>
          <a:noFill/>
          <a:ln w="0">
            <a:noFill/>
          </a:ln>
        </p:spPr>
        <p:txBody>
          <a:bodyPr lIns="45720" rIns="45720" tIns="45000" bIns="45000" anchor="t">
            <a:noAutofit/>
          </a:bodyPr>
          <a:p>
            <a:pPr algn="ctr">
              <a:lnSpc>
                <a:spcPct val="107000"/>
              </a:lnSpc>
              <a:buNone/>
              <a:tabLst>
                <a:tab algn="l" pos="0"/>
              </a:tabLst>
            </a:pPr>
            <a:endParaRPr b="0" lang="en-US" sz="4400" spc="-1" strike="noStrike">
              <a:solidFill>
                <a:srgbClr val="000000"/>
              </a:solidFill>
              <a:latin typeface="Arial"/>
            </a:endParaRPr>
          </a:p>
          <a:p>
            <a:pPr algn="ctr">
              <a:lnSpc>
                <a:spcPct val="107000"/>
              </a:lnSpc>
              <a:buNone/>
              <a:tabLst>
                <a:tab algn="l" pos="0"/>
              </a:tabLst>
            </a:pPr>
            <a:r>
              <a:rPr b="1" lang="en-US" sz="4400" spc="-1" strike="noStrike">
                <a:solidFill>
                  <a:srgbClr val="000000"/>
                </a:solidFill>
                <a:latin typeface="Times New Roman"/>
                <a:ea typeface="Times New Roman"/>
              </a:rPr>
              <a:t>Preamble</a:t>
            </a:r>
            <a:r>
              <a:rPr b="1" i="1" lang="en-US" sz="3200" spc="-1" strike="noStrike">
                <a:solidFill>
                  <a:srgbClr val="000000"/>
                </a:solidFill>
                <a:latin typeface="Times New Roman"/>
                <a:ea typeface="Times New Roman"/>
              </a:rPr>
              <a:t>	</a:t>
            </a:r>
            <a:endParaRPr b="0" lang="en-US" sz="3200" spc="-1" strike="noStrike">
              <a:solidFill>
                <a:srgbClr val="000000"/>
              </a:solidFill>
              <a:latin typeface="Arial"/>
            </a:endParaRPr>
          </a:p>
          <a:p>
            <a:pPr algn="ctr">
              <a:lnSpc>
                <a:spcPct val="107000"/>
              </a:lnSpc>
              <a:buNone/>
              <a:tabLst>
                <a:tab algn="l" pos="0"/>
              </a:tabLst>
            </a:pPr>
            <a:r>
              <a:rPr b="1" i="1" lang="en-US" sz="3200" spc="-1" strike="noStrike">
                <a:solidFill>
                  <a:srgbClr val="000000"/>
                </a:solidFill>
                <a:latin typeface="Times New Roman"/>
                <a:ea typeface="Times New Roman"/>
              </a:rPr>
              <a:t>Fo</a:t>
            </a:r>
            <a:r>
              <a:rPr b="1" i="1" lang="en-US" sz="3200" spc="-1" strike="noStrike">
                <a:solidFill>
                  <a:srgbClr val="002060"/>
                </a:solidFill>
                <a:latin typeface="Times New Roman"/>
                <a:ea typeface="Times New Roman"/>
              </a:rPr>
              <a:t>r God, our country and sons and daughters, we pledge ourselves to assist in furthering the objects and purposes of our parent organization, Blue Star Mothers of America, Inc., to preserve harmony, good will, cooperation and closer fellowship among its members, we so unite to establish a permanent “Fun organization”.</a:t>
            </a:r>
            <a:br>
              <a:rPr sz="3200"/>
            </a:br>
            <a:endParaRPr b="0" lang="en-US" sz="3200" spc="-1" strike="noStrike">
              <a:solidFill>
                <a:srgbClr val="000000"/>
              </a:solidFill>
              <a:latin typeface="Arial"/>
            </a:endParaRPr>
          </a:p>
        </p:txBody>
      </p:sp>
    </p:spTree>
  </p:cSld>
  <mc:AlternateContent>
    <mc:Choice Requires="p14">
      <p:transition spd="slow" advTm="3000" p14:dur="2500">
        <p:checker dir="horz"/>
      </p:transition>
    </mc:Choice>
    <mc:Fallback>
      <p:transition spd="slow" advTm="3000">
        <p:checker dir="horz"/>
      </p:transition>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PlaceHolder 1"/>
          <p:cNvSpPr>
            <a:spLocks noGrp="1"/>
          </p:cNvSpPr>
          <p:nvPr>
            <p:ph/>
          </p:nvPr>
        </p:nvSpPr>
        <p:spPr>
          <a:xfrm>
            <a:off x="838080" y="424080"/>
            <a:ext cx="10513800" cy="5751000"/>
          </a:xfrm>
          <a:prstGeom prst="rect">
            <a:avLst/>
          </a:prstGeom>
          <a:noFill/>
          <a:ln w="0">
            <a:noFill/>
          </a:ln>
        </p:spPr>
        <p:txBody>
          <a:bodyPr lIns="45720" rIns="45720" tIns="45000" bIns="45000" anchor="t">
            <a:normAutofit fontScale="95000"/>
          </a:bodyPr>
          <a:p>
            <a:pPr>
              <a:lnSpc>
                <a:spcPct val="107000"/>
              </a:lnSpc>
              <a:buNone/>
              <a:tabLst>
                <a:tab algn="l" pos="0"/>
              </a:tabLst>
            </a:pPr>
            <a:r>
              <a:rPr b="1" lang="en-US" sz="2800" spc="-1" strike="noStrike">
                <a:solidFill>
                  <a:srgbClr val="002060"/>
                </a:solidFill>
                <a:latin typeface="Arial"/>
                <a:ea typeface="Arial"/>
              </a:rPr>
              <a:t>19.  An award maximum may be set to not exceed the IRS 1099 reporting amount; the number of awards will be dependent </a:t>
            </a:r>
            <a:r>
              <a:rPr b="1" lang="en-US" sz="2800" spc="-1" strike="noStrike">
                <a:solidFill>
                  <a:srgbClr val="002060"/>
                </a:solidFill>
                <a:latin typeface="Arial"/>
                <a:ea typeface="Arial"/>
              </a:rPr>
              <a:t>	</a:t>
            </a:r>
            <a:r>
              <a:rPr b="1" lang="en-US" sz="2800" spc="-1" strike="noStrike">
                <a:solidFill>
                  <a:srgbClr val="002060"/>
                </a:solidFill>
                <a:latin typeface="Arial"/>
                <a:ea typeface="Arial"/>
              </a:rPr>
              <a:t> on the  funds available.  A letter will be sent with the award </a:t>
            </a:r>
            <a:r>
              <a:rPr b="1" lang="en-US" sz="2800" spc="-1" strike="noStrike">
                <a:solidFill>
                  <a:srgbClr val="002060"/>
                </a:solidFill>
                <a:latin typeface="Arial"/>
                <a:ea typeface="Arial"/>
              </a:rPr>
              <a:t>	</a:t>
            </a:r>
            <a:r>
              <a:rPr b="1" lang="en-US" sz="2800" spc="-1" strike="noStrike">
                <a:solidFill>
                  <a:srgbClr val="002060"/>
                </a:solidFill>
                <a:latin typeface="Arial"/>
                <a:ea typeface="Arial"/>
              </a:rPr>
              <a:t>notifying the recipient of their responsibility to claim the </a:t>
            </a:r>
            <a:r>
              <a:rPr b="1" lang="en-US" sz="2800" spc="-1" strike="noStrike">
                <a:solidFill>
                  <a:srgbClr val="002060"/>
                </a:solidFill>
                <a:latin typeface="Arial"/>
                <a:ea typeface="Arial"/>
              </a:rPr>
              <a:t>	</a:t>
            </a:r>
            <a:r>
              <a:rPr b="1" lang="en-US" sz="2800" spc="-1" strike="noStrike">
                <a:solidFill>
                  <a:srgbClr val="002060"/>
                </a:solidFill>
                <a:latin typeface="Arial"/>
                <a:ea typeface="Arial"/>
              </a:rPr>
              <a:t>award as income on their tax return based on any current IRS  rules.</a:t>
            </a:r>
            <a:endParaRPr b="0" lang="en-US" sz="2800" spc="-1" strike="noStrike">
              <a:solidFill>
                <a:srgbClr val="000000"/>
              </a:solidFill>
              <a:latin typeface="Arial"/>
            </a:endParaRPr>
          </a:p>
          <a:p>
            <a:pPr>
              <a:lnSpc>
                <a:spcPct val="107000"/>
              </a:lnSpc>
              <a:spcBef>
                <a:spcPts val="201"/>
              </a:spcBef>
              <a:buNone/>
              <a:tabLst>
                <a:tab algn="l" pos="0"/>
              </a:tabLst>
            </a:pPr>
            <a:r>
              <a:rPr b="1" lang="en-US" sz="2800" spc="-1" strike="noStrike">
                <a:solidFill>
                  <a:srgbClr val="002060"/>
                </a:solidFill>
                <a:latin typeface="Arial"/>
                <a:ea typeface="Arial"/>
              </a:rPr>
              <a:t>20.  All awards shall be sent by December 31st to the qualified  recipients that have supplied their proof of education </a:t>
            </a:r>
            <a:r>
              <a:rPr b="1" lang="en-US" sz="2800" spc="-1" strike="noStrike">
                <a:solidFill>
                  <a:srgbClr val="002060"/>
                </a:solidFill>
                <a:latin typeface="Arial"/>
                <a:ea typeface="Arial"/>
              </a:rPr>
              <a:t>	</a:t>
            </a:r>
            <a:r>
              <a:rPr b="1" lang="en-US" sz="2800" spc="-1" strike="noStrike">
                <a:solidFill>
                  <a:srgbClr val="002060"/>
                </a:solidFill>
                <a:latin typeface="Arial"/>
                <a:ea typeface="Arial"/>
              </a:rPr>
              <a:t>   enrollment.</a:t>
            </a:r>
            <a:endParaRPr b="0" lang="en-US" sz="2800" spc="-1" strike="noStrike">
              <a:solidFill>
                <a:srgbClr val="000000"/>
              </a:solidFill>
              <a:latin typeface="Arial"/>
            </a:endParaRPr>
          </a:p>
          <a:p>
            <a:pPr>
              <a:lnSpc>
                <a:spcPct val="107000"/>
              </a:lnSpc>
              <a:buNone/>
              <a:tabLst>
                <a:tab algn="l" pos="0"/>
              </a:tabLst>
            </a:pPr>
            <a:r>
              <a:rPr b="1" lang="en-US" sz="2800" spc="-1" strike="noStrike">
                <a:solidFill>
                  <a:srgbClr val="002060"/>
                </a:solidFill>
                <a:latin typeface="Arial"/>
                <a:ea typeface="Arial"/>
              </a:rPr>
              <a:t>21.  All non-disbursed funds will remain in the account to be use  for future years.</a:t>
            </a:r>
            <a:endParaRPr b="0" lang="en-US" sz="2800" spc="-1" strike="noStrike">
              <a:solidFill>
                <a:srgbClr val="000000"/>
              </a:solidFill>
              <a:latin typeface="Arial"/>
            </a:endParaRPr>
          </a:p>
          <a:p>
            <a:pPr>
              <a:lnSpc>
                <a:spcPct val="107000"/>
              </a:lnSpc>
              <a:buNone/>
              <a:tabLst>
                <a:tab algn="l" pos="0"/>
              </a:tabLst>
            </a:pPr>
            <a:r>
              <a:rPr b="1" lang="en-US" sz="2800" spc="-1" strike="noStrike">
                <a:solidFill>
                  <a:srgbClr val="002060"/>
                </a:solidFill>
                <a:latin typeface="Arial"/>
                <a:ea typeface="Arial"/>
              </a:rPr>
              <a:t>22.  National Big Dipper Auxiliary shall follow all National BSMA,  Inc. Organization election processes.</a:t>
            </a:r>
            <a:endParaRPr b="0" lang="en-US" sz="2800" spc="-1" strike="noStrike">
              <a:solidFill>
                <a:srgbClr val="000000"/>
              </a:solidFill>
              <a:latin typeface="Arial"/>
            </a:endParaRPr>
          </a:p>
          <a:p>
            <a:pPr>
              <a:lnSpc>
                <a:spcPct val="90000"/>
              </a:lnSpc>
              <a:spcBef>
                <a:spcPts val="2398"/>
              </a:spcBef>
              <a:buNone/>
              <a:tabLst>
                <a:tab algn="l" pos="0"/>
              </a:tabLst>
            </a:pPr>
            <a:endParaRPr b="0" lang="en-US" sz="2200" spc="-1" strike="noStrike">
              <a:solidFill>
                <a:srgbClr val="000000"/>
              </a:solidFill>
              <a:latin typeface="Arial"/>
            </a:endParaRPr>
          </a:p>
        </p:txBody>
      </p:sp>
    </p:spTree>
  </p:cSld>
  <p:transition spd="slow" advTm="5000">
    <p:wipe dir="l"/>
  </p:transition>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p:nvPr>
        </p:nvSpPr>
        <p:spPr>
          <a:xfrm>
            <a:off x="838080" y="564840"/>
            <a:ext cx="10513800" cy="5610240"/>
          </a:xfrm>
          <a:prstGeom prst="rect">
            <a:avLst/>
          </a:prstGeom>
          <a:noFill/>
          <a:ln w="0">
            <a:noFill/>
          </a:ln>
        </p:spPr>
        <p:txBody>
          <a:bodyPr lIns="45720" rIns="45720" tIns="45000" bIns="45000" anchor="t">
            <a:normAutofit/>
          </a:bodyPr>
          <a:p>
            <a:pPr algn="ctr">
              <a:lnSpc>
                <a:spcPct val="90000"/>
              </a:lnSpc>
              <a:buNone/>
              <a:tabLst>
                <a:tab algn="l" pos="0"/>
              </a:tabLst>
            </a:pPr>
            <a:endParaRPr b="0" lang="en-US" sz="4800" spc="-1" strike="noStrike">
              <a:solidFill>
                <a:srgbClr val="000000"/>
              </a:solidFill>
              <a:latin typeface="Arial"/>
            </a:endParaRPr>
          </a:p>
          <a:p>
            <a:pPr algn="ctr">
              <a:lnSpc>
                <a:spcPct val="90000"/>
              </a:lnSpc>
              <a:spcBef>
                <a:spcPts val="1400"/>
              </a:spcBef>
              <a:buNone/>
              <a:tabLst>
                <a:tab algn="l" pos="0"/>
              </a:tabLst>
            </a:pPr>
            <a:endParaRPr b="0" lang="en-US" sz="4800" spc="-1" strike="noStrike">
              <a:solidFill>
                <a:srgbClr val="000000"/>
              </a:solidFill>
              <a:latin typeface="Arial"/>
            </a:endParaRPr>
          </a:p>
          <a:p>
            <a:pPr algn="ctr">
              <a:lnSpc>
                <a:spcPct val="90000"/>
              </a:lnSpc>
              <a:spcBef>
                <a:spcPts val="1400"/>
              </a:spcBef>
              <a:buNone/>
              <a:tabLst>
                <a:tab algn="l" pos="0"/>
              </a:tabLst>
            </a:pPr>
            <a:endParaRPr b="0" lang="en-US" sz="4800" spc="-1" strike="noStrike">
              <a:solidFill>
                <a:srgbClr val="000000"/>
              </a:solidFill>
              <a:latin typeface="Arial"/>
            </a:endParaRPr>
          </a:p>
          <a:p>
            <a:pPr algn="ctr">
              <a:lnSpc>
                <a:spcPct val="90000"/>
              </a:lnSpc>
              <a:spcBef>
                <a:spcPts val="1400"/>
              </a:spcBef>
              <a:buNone/>
              <a:tabLst>
                <a:tab algn="l" pos="0"/>
              </a:tabLst>
            </a:pPr>
            <a:r>
              <a:rPr b="0" lang="en-US" sz="4800" spc="-1" strike="noStrike">
                <a:solidFill>
                  <a:srgbClr val="000000"/>
                </a:solidFill>
                <a:latin typeface="Twentieth Century"/>
                <a:ea typeface="Twentieth Century"/>
              </a:rPr>
              <a:t>RUBIC 2022-2023</a:t>
            </a:r>
            <a:endParaRPr b="0" lang="en-US" sz="4800" spc="-1" strike="noStrike">
              <a:solidFill>
                <a:srgbClr val="000000"/>
              </a:solidFill>
              <a:latin typeface="Arial"/>
            </a:endParaRPr>
          </a:p>
        </p:txBody>
      </p:sp>
    </p:spTree>
  </p:cSld>
  <mc:AlternateContent>
    <mc:Choice Requires="p14">
      <p:transition spd="slow" p14:dur="1500">
        <p:random/>
      </p:transition>
    </mc:Choice>
    <mc:Fallback>
      <p:transition spd="slow">
        <p:random/>
      </p:transition>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151" name="Google Shape;331;p38"/>
          <p:cNvGraphicFramePr/>
          <p:nvPr/>
        </p:nvGraphicFramePr>
        <p:xfrm>
          <a:off x="662040" y="443880"/>
          <a:ext cx="10865880" cy="6021360"/>
        </p:xfrm>
        <a:graphic>
          <a:graphicData uri="http://schemas.openxmlformats.org/presentationml/2006/ole">
            <p:oleObj progId="Excel.Sheet.12" r:id="rId1" spid="">
              <p:embed/>
              <p:pic>
                <p:nvPicPr>
                  <p:cNvPr id="152" name="Google Shape;331;p38" descr=""/>
                  <p:cNvPicPr/>
                  <p:nvPr/>
                </p:nvPicPr>
                <p:blipFill>
                  <a:blip r:embed="rId2"/>
                  <a:stretch/>
                </p:blipFill>
                <p:spPr>
                  <a:xfrm>
                    <a:off x="662040" y="443880"/>
                    <a:ext cx="10865880" cy="6021360"/>
                  </a:xfrm>
                  <a:prstGeom prst="rect">
                    <a:avLst/>
                  </a:prstGeom>
                  <a:ln w="0">
                    <a:noFill/>
                  </a:ln>
                </p:spPr>
              </p:pic>
            </p:oleObj>
          </a:graphicData>
        </a:graphic>
      </p:graphicFrame>
      <p:pic>
        <p:nvPicPr>
          <p:cNvPr id="153" name="" descr=""/>
          <p:cNvPicPr/>
          <p:nvPr/>
        </p:nvPicPr>
        <p:blipFill>
          <a:blip r:embed="rId3"/>
          <a:stretch/>
        </p:blipFill>
        <p:spPr>
          <a:xfrm>
            <a:off x="660240" y="431640"/>
            <a:ext cx="10858680" cy="6019920"/>
          </a:xfrm>
          <a:prstGeom prst="rect">
            <a:avLst/>
          </a:prstGeom>
          <a:ln w="0">
            <a:solidFill>
              <a:srgbClr val="000000"/>
            </a:solidFill>
          </a:ln>
        </p:spPr>
      </p:pic>
    </p:spTree>
  </p:cSld>
  <mc:AlternateContent>
    <mc:Choice Requires="p14">
      <p:transition spd="med" p14:dur="700">
        <p:fade/>
      </p:transition>
    </mc:Choice>
    <mc:Fallback>
      <p:transition spd="med">
        <p:fade/>
      </p:transition>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PlaceHolder 1"/>
          <p:cNvSpPr>
            <a:spLocks noGrp="1"/>
          </p:cNvSpPr>
          <p:nvPr>
            <p:ph/>
          </p:nvPr>
        </p:nvSpPr>
        <p:spPr>
          <a:xfrm>
            <a:off x="606240" y="678600"/>
            <a:ext cx="3957120" cy="5857200"/>
          </a:xfrm>
          <a:prstGeom prst="rect">
            <a:avLst/>
          </a:prstGeom>
          <a:noFill/>
          <a:ln w="0">
            <a:noFill/>
          </a:ln>
        </p:spPr>
        <p:txBody>
          <a:bodyPr lIns="45720" rIns="45720" tIns="45000" bIns="45000" anchor="t">
            <a:normAutofit/>
          </a:bodyPr>
          <a:p>
            <a:pPr marL="343080" indent="-343080">
              <a:lnSpc>
                <a:spcPct val="106000"/>
              </a:lnSpc>
              <a:buClr>
                <a:srgbClr val="629dd1"/>
              </a:buClr>
              <a:buFont typeface="Twentieth Century"/>
              <a:buChar char=" "/>
            </a:pPr>
            <a:r>
              <a:rPr b="1" lang="en-US" sz="1100" spc="-1" strike="noStrike">
                <a:solidFill>
                  <a:srgbClr val="000000"/>
                </a:solidFill>
                <a:latin typeface="Calibri"/>
                <a:ea typeface="Calibri"/>
              </a:rPr>
              <a:t>The “Big Dipper” Organization</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Adopted at Milwaukee, Wisconsin November 7, 1951</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As suggested by Ivah Z. Jones</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 </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Amended at Pittsburgh, Pennsylvania November 4, 1959</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Marie Lynch, Big Dipper President</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Erma Hoffman, Parliamentarian</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 </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Amended at Sault Ste. Marie, Michigan October 7, 1980</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Frances Hanley, Chairman</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Lucille Knoll, National Recording Sect.</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Imogene Miller, 2</a:t>
            </a:r>
            <a:r>
              <a:rPr b="0" lang="en-US" sz="1100" spc="-1" strike="noStrike" baseline="30000">
                <a:solidFill>
                  <a:srgbClr val="000000"/>
                </a:solidFill>
                <a:latin typeface="Arial"/>
                <a:ea typeface="Arial"/>
              </a:rPr>
              <a:t>nd</a:t>
            </a:r>
            <a:r>
              <a:rPr b="0" lang="en-US" sz="1100" spc="-1" strike="noStrike">
                <a:solidFill>
                  <a:srgbClr val="000000"/>
                </a:solidFill>
                <a:latin typeface="Arial"/>
                <a:ea typeface="Arial"/>
              </a:rPr>
              <a:t> Vice President Dept. of California</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   </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Amended at Orlando, Florida August 8, 2004</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Elaine Mather, Big Dipper President</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Joyce Fulford, Past National President</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Big Dipper Parliamentarian:</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Mary Susie Huffer, National 1</a:t>
            </a:r>
            <a:r>
              <a:rPr b="0" lang="en-US" sz="1100" spc="-1" strike="noStrike" baseline="30000">
                <a:solidFill>
                  <a:srgbClr val="000000"/>
                </a:solidFill>
                <a:latin typeface="Arial"/>
                <a:ea typeface="Arial"/>
              </a:rPr>
              <a:t>st</a:t>
            </a:r>
            <a:r>
              <a:rPr b="0" lang="en-US" sz="1100" spc="-1" strike="noStrike">
                <a:solidFill>
                  <a:srgbClr val="000000"/>
                </a:solidFill>
                <a:latin typeface="Arial"/>
                <a:ea typeface="Arial"/>
              </a:rPr>
              <a:t> Vice President</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 </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Amended at Albuquerque, New Mexico August 3, 2007</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Linda Humphrey, Big Dipper National President</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Joyce Fulford, Past National President</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Department of Michigan</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Sue Grawey, Past Department President</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Department of Michigan</a:t>
            </a:r>
            <a:endParaRPr b="0" lang="en-US" sz="1100" spc="-1" strike="noStrike">
              <a:solidFill>
                <a:srgbClr val="000000"/>
              </a:solidFill>
              <a:latin typeface="Arial"/>
            </a:endParaRPr>
          </a:p>
          <a:p>
            <a:pPr marL="343080" indent="-343080">
              <a:lnSpc>
                <a:spcPct val="106000"/>
              </a:lnSpc>
              <a:buClr>
                <a:srgbClr val="629dd1"/>
              </a:buClr>
              <a:buFont typeface="Twentieth Century"/>
              <a:buChar char=" "/>
            </a:pPr>
            <a:r>
              <a:rPr b="0" lang="en-US" sz="1100" spc="-1" strike="noStrike">
                <a:solidFill>
                  <a:srgbClr val="000000"/>
                </a:solidFill>
                <a:latin typeface="Arial"/>
                <a:ea typeface="Arial"/>
              </a:rPr>
              <a:t>Betty Stonner, National 1</a:t>
            </a:r>
            <a:r>
              <a:rPr b="0" lang="en-US" sz="1100" spc="-1" strike="noStrike" baseline="30000">
                <a:solidFill>
                  <a:srgbClr val="000000"/>
                </a:solidFill>
                <a:latin typeface="Arial"/>
                <a:ea typeface="Arial"/>
              </a:rPr>
              <a:t>st</a:t>
            </a:r>
            <a:r>
              <a:rPr b="0" lang="en-US" sz="1100" spc="-1" strike="noStrike">
                <a:solidFill>
                  <a:srgbClr val="000000"/>
                </a:solidFill>
                <a:latin typeface="Arial"/>
                <a:ea typeface="Arial"/>
              </a:rPr>
              <a:t> V.P.</a:t>
            </a:r>
            <a:endParaRPr b="0" lang="en-US" sz="1100" spc="-1" strike="noStrike">
              <a:solidFill>
                <a:srgbClr val="000000"/>
              </a:solidFill>
              <a:latin typeface="Arial"/>
            </a:endParaRPr>
          </a:p>
          <a:p>
            <a:pPr>
              <a:lnSpc>
                <a:spcPct val="107000"/>
              </a:lnSpc>
              <a:buNone/>
              <a:tabLst>
                <a:tab algn="l" pos="0"/>
              </a:tabLst>
            </a:pPr>
            <a:endParaRPr b="0" lang="en-US" sz="2200" spc="-1" strike="noStrike">
              <a:solidFill>
                <a:srgbClr val="000000"/>
              </a:solidFill>
              <a:latin typeface="Arial"/>
            </a:endParaRPr>
          </a:p>
        </p:txBody>
      </p:sp>
      <p:pic>
        <p:nvPicPr>
          <p:cNvPr id="155" name="Google Shape;337;p39" descr=""/>
          <p:cNvPicPr/>
          <p:nvPr/>
        </p:nvPicPr>
        <p:blipFill>
          <a:blip r:embed="rId1"/>
          <a:stretch/>
        </p:blipFill>
        <p:spPr>
          <a:xfrm>
            <a:off x="5486400" y="1894320"/>
            <a:ext cx="1599120" cy="1762200"/>
          </a:xfrm>
          <a:prstGeom prst="rect">
            <a:avLst/>
          </a:prstGeom>
          <a:ln w="0">
            <a:noFill/>
          </a:ln>
        </p:spPr>
      </p:pic>
      <p:sp>
        <p:nvSpPr>
          <p:cNvPr id="156" name="Google Shape;338;p39"/>
          <p:cNvSpPr/>
          <p:nvPr/>
        </p:nvSpPr>
        <p:spPr>
          <a:xfrm>
            <a:off x="7626960" y="678600"/>
            <a:ext cx="4113000" cy="7114680"/>
          </a:xfrm>
          <a:prstGeom prst="rect">
            <a:avLst/>
          </a:prstGeom>
          <a:noFill/>
          <a:ln w="0">
            <a:noFill/>
          </a:ln>
        </p:spPr>
        <p:style>
          <a:lnRef idx="0"/>
          <a:fillRef idx="0"/>
          <a:effectRef idx="0"/>
          <a:fontRef idx="minor"/>
        </p:style>
        <p:txBody>
          <a:bodyPr lIns="90000" rIns="90000" tIns="45000" bIns="45000" anchor="t">
            <a:spAutoFit/>
          </a:bodyPr>
          <a:p>
            <a:pPr marL="343080" indent="-343080">
              <a:lnSpc>
                <a:spcPct val="106000"/>
              </a:lnSpc>
              <a:buClr>
                <a:srgbClr val="000000"/>
              </a:buClr>
              <a:buFont typeface="Twentieth Century"/>
              <a:buChar char=" "/>
            </a:pPr>
            <a:r>
              <a:rPr b="0" lang="en-US" sz="1100" spc="-1" strike="noStrike">
                <a:solidFill>
                  <a:srgbClr val="000000"/>
                </a:solidFill>
                <a:latin typeface="Arial"/>
                <a:ea typeface="Arial"/>
              </a:rPr>
              <a:t>Amended at San Francisco, California Aug 16, 2013 </a:t>
            </a:r>
            <a:endParaRPr b="0" lang="en-US" sz="1100" spc="-1" strike="noStrike">
              <a:latin typeface="Arial"/>
            </a:endParaRPr>
          </a:p>
          <a:p>
            <a:pPr marL="343080" indent="-343080">
              <a:lnSpc>
                <a:spcPct val="106000"/>
              </a:lnSpc>
              <a:buClr>
                <a:srgbClr val="000000"/>
              </a:buClr>
              <a:buFont typeface="Twentieth Century"/>
              <a:buChar char=" "/>
            </a:pPr>
            <a:r>
              <a:rPr b="0" lang="en-US" sz="1100" spc="-1" strike="noStrike">
                <a:solidFill>
                  <a:srgbClr val="000000"/>
                </a:solidFill>
                <a:latin typeface="Arial"/>
                <a:ea typeface="Arial"/>
              </a:rPr>
              <a:t>Laura De Roo, Past National President Big Dipper</a:t>
            </a:r>
            <a:endParaRPr b="0" lang="en-US" sz="1100" spc="-1" strike="noStrike">
              <a:latin typeface="Arial"/>
            </a:endParaRPr>
          </a:p>
          <a:p>
            <a:pPr marL="343080" indent="-343080">
              <a:lnSpc>
                <a:spcPct val="106000"/>
              </a:lnSpc>
              <a:buClr>
                <a:srgbClr val="000000"/>
              </a:buClr>
              <a:buFont typeface="Twentieth Century"/>
              <a:buChar char=" "/>
            </a:pPr>
            <a:r>
              <a:rPr b="0" lang="en-US" sz="1100" spc="-1" strike="noStrike">
                <a:solidFill>
                  <a:srgbClr val="000000"/>
                </a:solidFill>
                <a:latin typeface="Arial"/>
                <a:ea typeface="Arial"/>
              </a:rPr>
              <a:t>Marianna Sherman, Past Department President Department of Ohio</a:t>
            </a:r>
            <a:endParaRPr b="0" lang="en-US" sz="1100" spc="-1" strike="noStrike">
              <a:latin typeface="Arial"/>
            </a:endParaRPr>
          </a:p>
          <a:p>
            <a:pPr marL="343080" indent="-343080">
              <a:lnSpc>
                <a:spcPct val="106000"/>
              </a:lnSpc>
              <a:buClr>
                <a:srgbClr val="000000"/>
              </a:buClr>
              <a:buFont typeface="Twentieth Century"/>
              <a:buChar char=" "/>
            </a:pPr>
            <a:r>
              <a:rPr b="0" lang="en-US" sz="1100" spc="-1" strike="noStrike">
                <a:solidFill>
                  <a:srgbClr val="000000"/>
                </a:solidFill>
                <a:latin typeface="Arial"/>
                <a:ea typeface="Arial"/>
              </a:rPr>
              <a:t>Ann Cordero National Big Dipper Treasurer</a:t>
            </a:r>
            <a:endParaRPr b="0" lang="en-US" sz="1100" spc="-1" strike="noStrike">
              <a:latin typeface="Arial"/>
            </a:endParaRPr>
          </a:p>
          <a:p>
            <a:pPr marL="343080" indent="-343080">
              <a:lnSpc>
                <a:spcPct val="106000"/>
              </a:lnSpc>
              <a:buClr>
                <a:srgbClr val="000000"/>
              </a:buClr>
              <a:buFont typeface="Twentieth Century"/>
              <a:buChar char=" "/>
            </a:pPr>
            <a:r>
              <a:rPr b="0" lang="en-US" sz="1100" spc="-1" strike="noStrike">
                <a:solidFill>
                  <a:srgbClr val="000000"/>
                </a:solidFill>
                <a:latin typeface="Arial"/>
                <a:ea typeface="Arial"/>
              </a:rPr>
              <a:t> </a:t>
            </a:r>
            <a:endParaRPr b="0" lang="en-US" sz="1100" spc="-1" strike="noStrike">
              <a:latin typeface="Arial"/>
            </a:endParaRPr>
          </a:p>
          <a:p>
            <a:pPr marL="343080" indent="-343080">
              <a:lnSpc>
                <a:spcPct val="106000"/>
              </a:lnSpc>
              <a:buClr>
                <a:srgbClr val="000000"/>
              </a:buClr>
              <a:buFont typeface="Twentieth Century"/>
              <a:buChar char=" "/>
            </a:pPr>
            <a:r>
              <a:rPr b="0" lang="en-US" sz="1100" spc="-1" strike="noStrike">
                <a:solidFill>
                  <a:srgbClr val="000000"/>
                </a:solidFill>
                <a:latin typeface="Arial"/>
                <a:ea typeface="Arial"/>
              </a:rPr>
              <a:t>Amended at Cleveland, Ohio August 7, 2015</a:t>
            </a:r>
            <a:endParaRPr b="0" lang="en-US" sz="1100" spc="-1" strike="noStrike">
              <a:latin typeface="Arial"/>
            </a:endParaRPr>
          </a:p>
          <a:p>
            <a:pPr marL="343080" indent="-343080">
              <a:lnSpc>
                <a:spcPct val="106000"/>
              </a:lnSpc>
              <a:buClr>
                <a:srgbClr val="000000"/>
              </a:buClr>
              <a:buFont typeface="Twentieth Century"/>
              <a:buChar char=" "/>
            </a:pPr>
            <a:r>
              <a:rPr b="0" lang="en-US" sz="1100" spc="-1" strike="noStrike">
                <a:solidFill>
                  <a:srgbClr val="000000"/>
                </a:solidFill>
                <a:latin typeface="Arial"/>
                <a:ea typeface="Arial"/>
              </a:rPr>
              <a:t>Lori Thueme, Big Dipper National President</a:t>
            </a:r>
            <a:endParaRPr b="0" lang="en-US" sz="1100" spc="-1" strike="noStrike">
              <a:latin typeface="Arial"/>
            </a:endParaRPr>
          </a:p>
          <a:p>
            <a:pPr marL="343080" indent="-343080">
              <a:lnSpc>
                <a:spcPct val="106000"/>
              </a:lnSpc>
              <a:buClr>
                <a:srgbClr val="000000"/>
              </a:buClr>
              <a:buFont typeface="Twentieth Century"/>
              <a:buChar char=" "/>
            </a:pPr>
            <a:r>
              <a:rPr b="0" lang="en-US" sz="1100" spc="-1" strike="noStrike">
                <a:solidFill>
                  <a:srgbClr val="000000"/>
                </a:solidFill>
                <a:latin typeface="Arial"/>
                <a:ea typeface="Arial"/>
              </a:rPr>
              <a:t>Kade Rutherford, 1VP National Big Dipper</a:t>
            </a:r>
            <a:endParaRPr b="0" lang="en-US" sz="1100" spc="-1" strike="noStrike">
              <a:latin typeface="Arial"/>
            </a:endParaRPr>
          </a:p>
          <a:p>
            <a:pPr marL="343080" indent="-343080">
              <a:lnSpc>
                <a:spcPct val="106000"/>
              </a:lnSpc>
              <a:buClr>
                <a:srgbClr val="000000"/>
              </a:buClr>
              <a:buFont typeface="Twentieth Century"/>
              <a:buChar char=" "/>
            </a:pPr>
            <a:r>
              <a:rPr b="0" lang="en-US" sz="1100" spc="-1" strike="noStrike">
                <a:solidFill>
                  <a:srgbClr val="000000"/>
                </a:solidFill>
                <a:latin typeface="Arial"/>
                <a:ea typeface="Arial"/>
              </a:rPr>
              <a:t>Judy Dorsey, National President</a:t>
            </a:r>
            <a:endParaRPr b="0" lang="en-US" sz="1100" spc="-1" strike="noStrike">
              <a:latin typeface="Arial"/>
            </a:endParaRPr>
          </a:p>
          <a:p>
            <a:pPr marL="343080" indent="-343080">
              <a:lnSpc>
                <a:spcPct val="106000"/>
              </a:lnSpc>
              <a:buClr>
                <a:srgbClr val="000000"/>
              </a:buClr>
              <a:buFont typeface="Twentieth Century"/>
              <a:buChar char=" "/>
            </a:pPr>
            <a:r>
              <a:rPr b="0" lang="en-US" sz="1100" spc="-1" strike="noStrike">
                <a:solidFill>
                  <a:srgbClr val="000000"/>
                </a:solidFill>
                <a:latin typeface="Arial"/>
                <a:ea typeface="Arial"/>
              </a:rPr>
              <a:t> </a:t>
            </a:r>
            <a:endParaRPr b="0" lang="en-US" sz="1100" spc="-1" strike="noStrike">
              <a:latin typeface="Arial"/>
            </a:endParaRPr>
          </a:p>
          <a:p>
            <a:pPr marL="343080" indent="-343080">
              <a:lnSpc>
                <a:spcPct val="106000"/>
              </a:lnSpc>
              <a:buClr>
                <a:srgbClr val="000000"/>
              </a:buClr>
              <a:buFont typeface="Twentieth Century"/>
              <a:buChar char=" "/>
            </a:pPr>
            <a:r>
              <a:rPr b="0" lang="en-US" sz="1100" spc="-1" strike="noStrike">
                <a:solidFill>
                  <a:srgbClr val="000000"/>
                </a:solidFill>
                <a:latin typeface="Arial"/>
                <a:ea typeface="Arial"/>
              </a:rPr>
              <a:t>Amended at Manhattan, NY August 3,2017</a:t>
            </a:r>
            <a:endParaRPr b="0" lang="en-US" sz="1100" spc="-1" strike="noStrike">
              <a:latin typeface="Arial"/>
            </a:endParaRPr>
          </a:p>
          <a:p>
            <a:pPr marL="343080" indent="-343080">
              <a:lnSpc>
                <a:spcPct val="106000"/>
              </a:lnSpc>
              <a:buClr>
                <a:srgbClr val="000000"/>
              </a:buClr>
              <a:buFont typeface="Twentieth Century"/>
              <a:buChar char=" "/>
            </a:pPr>
            <a:r>
              <a:rPr b="0" lang="en-US" sz="1100" spc="-1" strike="noStrike">
                <a:solidFill>
                  <a:srgbClr val="000000"/>
                </a:solidFill>
                <a:latin typeface="Arial"/>
                <a:ea typeface="Arial"/>
              </a:rPr>
              <a:t>Kade Rutherford, Big Dipper President</a:t>
            </a:r>
            <a:endParaRPr b="0" lang="en-US" sz="1100" spc="-1" strike="noStrike">
              <a:latin typeface="Arial"/>
            </a:endParaRPr>
          </a:p>
          <a:p>
            <a:pPr marL="343080" indent="-343080">
              <a:lnSpc>
                <a:spcPct val="106000"/>
              </a:lnSpc>
              <a:buClr>
                <a:srgbClr val="000000"/>
              </a:buClr>
              <a:buFont typeface="Twentieth Century"/>
              <a:buChar char=" "/>
            </a:pPr>
            <a:r>
              <a:rPr b="0" lang="en-US" sz="1100" spc="-1" strike="noStrike">
                <a:solidFill>
                  <a:srgbClr val="000000"/>
                </a:solidFill>
                <a:latin typeface="Arial"/>
                <a:ea typeface="Arial"/>
              </a:rPr>
              <a:t>Theresa Koontz, 1VP National Big Dipper</a:t>
            </a:r>
            <a:endParaRPr b="0" lang="en-US" sz="1100" spc="-1" strike="noStrike">
              <a:latin typeface="Arial"/>
            </a:endParaRPr>
          </a:p>
          <a:p>
            <a:pPr marL="343080" indent="-343080">
              <a:lnSpc>
                <a:spcPct val="90000"/>
              </a:lnSpc>
              <a:buClr>
                <a:srgbClr val="000000"/>
              </a:buClr>
              <a:buFont typeface="Twentieth Century"/>
              <a:buChar char=" "/>
            </a:pPr>
            <a:r>
              <a:rPr b="0" lang="en-US" sz="1100" spc="-1" strike="noStrike">
                <a:solidFill>
                  <a:srgbClr val="000000"/>
                </a:solidFill>
                <a:latin typeface="Arial"/>
                <a:ea typeface="Arial"/>
              </a:rPr>
              <a:t>Cyndi Ventura, National President</a:t>
            </a:r>
            <a:endParaRPr b="0" lang="en-US" sz="1100" spc="-1" strike="noStrike">
              <a:latin typeface="Arial"/>
            </a:endParaRPr>
          </a:p>
          <a:p>
            <a:pPr>
              <a:lnSpc>
                <a:spcPct val="90000"/>
              </a:lnSpc>
              <a:buNone/>
              <a:tabLst>
                <a:tab algn="l" pos="0"/>
              </a:tabLst>
            </a:pPr>
            <a:r>
              <a:rPr b="0" lang="en-US" sz="1100" spc="-1" strike="noStrike">
                <a:solidFill>
                  <a:srgbClr val="629dd1"/>
                </a:solidFill>
                <a:latin typeface="Calibri"/>
                <a:ea typeface="Calibri"/>
              </a:rPr>
              <a:t> </a:t>
            </a:r>
            <a:endParaRPr b="0" lang="en-US" sz="1100" spc="-1" strike="noStrike">
              <a:latin typeface="Arial"/>
            </a:endParaRPr>
          </a:p>
          <a:p>
            <a:pPr marL="343080" indent="-343080">
              <a:lnSpc>
                <a:spcPct val="106000"/>
              </a:lnSpc>
              <a:spcBef>
                <a:spcPts val="799"/>
              </a:spcBef>
              <a:buClr>
                <a:srgbClr val="000000"/>
              </a:buClr>
              <a:buFont typeface="Twentieth Century"/>
              <a:buChar char=" "/>
              <a:tabLst>
                <a:tab algn="l" pos="0"/>
              </a:tabLst>
            </a:pPr>
            <a:r>
              <a:rPr b="0" lang="en-US" sz="1100" spc="-1" strike="noStrike">
                <a:solidFill>
                  <a:srgbClr val="000000"/>
                </a:solidFill>
                <a:latin typeface="Arial"/>
                <a:ea typeface="Arial"/>
              </a:rPr>
              <a:t>Amended at New Orleans, LA August 5,2021</a:t>
            </a:r>
            <a:endParaRPr b="0" lang="en-US" sz="1100" spc="-1" strike="noStrike">
              <a:latin typeface="Arial"/>
            </a:endParaRPr>
          </a:p>
          <a:p>
            <a:pPr marL="343080" indent="-343080">
              <a:lnSpc>
                <a:spcPct val="106000"/>
              </a:lnSpc>
              <a:buClr>
                <a:srgbClr val="000000"/>
              </a:buClr>
              <a:buFont typeface="Twentieth Century"/>
              <a:buChar char=" "/>
              <a:tabLst>
                <a:tab algn="l" pos="0"/>
              </a:tabLst>
            </a:pPr>
            <a:r>
              <a:rPr b="0" lang="en-US" sz="1100" spc="-1" strike="noStrike">
                <a:solidFill>
                  <a:srgbClr val="000000"/>
                </a:solidFill>
                <a:latin typeface="Arial"/>
                <a:ea typeface="Arial"/>
              </a:rPr>
              <a:t>Theresa Koontz, Big Dipper President</a:t>
            </a:r>
            <a:endParaRPr b="0" lang="en-US" sz="1100" spc="-1" strike="noStrike">
              <a:latin typeface="Arial"/>
            </a:endParaRPr>
          </a:p>
          <a:p>
            <a:pPr marL="343080" indent="-343080">
              <a:lnSpc>
                <a:spcPct val="106000"/>
              </a:lnSpc>
              <a:buClr>
                <a:srgbClr val="000000"/>
              </a:buClr>
              <a:buFont typeface="Twentieth Century"/>
              <a:buChar char=" "/>
              <a:tabLst>
                <a:tab algn="l" pos="0"/>
              </a:tabLst>
            </a:pPr>
            <a:r>
              <a:rPr b="0" lang="en-US" sz="1100" spc="-1" strike="noStrike">
                <a:solidFill>
                  <a:srgbClr val="000000"/>
                </a:solidFill>
                <a:latin typeface="Arial"/>
                <a:ea typeface="Arial"/>
              </a:rPr>
              <a:t>Tina Moses, 1VP National Big Dipper</a:t>
            </a:r>
            <a:endParaRPr b="0" lang="en-US" sz="1100" spc="-1" strike="noStrike">
              <a:latin typeface="Arial"/>
            </a:endParaRPr>
          </a:p>
          <a:p>
            <a:pPr marL="343080" indent="-343080">
              <a:lnSpc>
                <a:spcPct val="90000"/>
              </a:lnSpc>
              <a:buClr>
                <a:srgbClr val="000000"/>
              </a:buClr>
              <a:buFont typeface="Twentieth Century"/>
              <a:buChar char=" "/>
              <a:tabLst>
                <a:tab algn="l" pos="0"/>
              </a:tabLst>
            </a:pPr>
            <a:r>
              <a:rPr b="0" lang="en-US" sz="1100" spc="-1" strike="noStrike">
                <a:solidFill>
                  <a:srgbClr val="000000"/>
                </a:solidFill>
                <a:latin typeface="Arial"/>
                <a:ea typeface="Arial"/>
              </a:rPr>
              <a:t>Carla Brodacki, National President</a:t>
            </a:r>
            <a:endParaRPr b="0" lang="en-US" sz="1100" spc="-1" strike="noStrike">
              <a:latin typeface="Arial"/>
            </a:endParaRPr>
          </a:p>
          <a:p>
            <a:pPr>
              <a:lnSpc>
                <a:spcPct val="90000"/>
              </a:lnSpc>
              <a:buNone/>
              <a:tabLst>
                <a:tab algn="l" pos="0"/>
              </a:tabLst>
            </a:pPr>
            <a:endParaRPr b="0" lang="en-US" sz="1100" spc="-1" strike="noStrike">
              <a:latin typeface="Arial"/>
            </a:endParaRPr>
          </a:p>
          <a:p>
            <a:pPr>
              <a:lnSpc>
                <a:spcPct val="90000"/>
              </a:lnSpc>
              <a:buNone/>
              <a:tabLst>
                <a:tab algn="l" pos="0"/>
              </a:tabLst>
            </a:pPr>
            <a:endParaRPr b="0" lang="en-US" sz="1100" spc="-1" strike="noStrike">
              <a:latin typeface="Arial"/>
            </a:endParaRPr>
          </a:p>
          <a:p>
            <a:pPr>
              <a:lnSpc>
                <a:spcPct val="90000"/>
              </a:lnSpc>
              <a:buNone/>
              <a:tabLst>
                <a:tab algn="l" pos="0"/>
              </a:tabLst>
            </a:pP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Amended at Long Beach, California July __, 2022</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Elizabeth Bohannon, Big Dipper President</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Elizabeth Coyle, 1VP National Big Dipper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Stacy Anders, National President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 </a:t>
            </a:r>
            <a:endParaRPr b="0" lang="en-US" sz="1100" spc="-1" strike="noStrike">
              <a:latin typeface="Arial"/>
            </a:endParaRPr>
          </a:p>
          <a:p>
            <a:pPr marL="343080" indent="-343080">
              <a:lnSpc>
                <a:spcPct val="90000"/>
              </a:lnSpc>
              <a:buClr>
                <a:srgbClr val="ffff00"/>
              </a:buClr>
              <a:buFont typeface="Twentieth Century"/>
              <a:buChar char=" "/>
              <a:tabLst>
                <a:tab algn="l" pos="0"/>
              </a:tabLst>
            </a:pPr>
            <a:r>
              <a:rPr b="1" lang="en-US" sz="1100" spc="-1" strike="noStrike">
                <a:solidFill>
                  <a:srgbClr val="ffff00"/>
                </a:solidFill>
                <a:latin typeface="Arial"/>
                <a:ea typeface="Arial"/>
              </a:rPr>
              <a:t> </a:t>
            </a:r>
            <a:endParaRPr b="0" lang="en-US" sz="1100" spc="-1" strike="noStrike">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PlaceHolder 1"/>
          <p:cNvSpPr>
            <a:spLocks noGrp="1"/>
          </p:cNvSpPr>
          <p:nvPr>
            <p:ph/>
          </p:nvPr>
        </p:nvSpPr>
        <p:spPr>
          <a:xfrm>
            <a:off x="1024200" y="1007280"/>
            <a:ext cx="9718200" cy="5300280"/>
          </a:xfrm>
          <a:prstGeom prst="rect">
            <a:avLst/>
          </a:prstGeom>
          <a:noFill/>
          <a:ln w="0">
            <a:noFill/>
          </a:ln>
        </p:spPr>
        <p:txBody>
          <a:bodyPr lIns="45720" rIns="45720" tIns="45000" bIns="45000" anchor="t">
            <a:noAutofit/>
          </a:bodyPr>
          <a:p>
            <a:pPr algn="ctr">
              <a:lnSpc>
                <a:spcPct val="90000"/>
              </a:lnSpc>
              <a:buNone/>
              <a:tabLst>
                <a:tab algn="l" pos="0"/>
              </a:tabLst>
            </a:pPr>
            <a:endParaRPr b="0" lang="en-US" sz="7200" spc="-1" strike="noStrike">
              <a:solidFill>
                <a:srgbClr val="000000"/>
              </a:solidFill>
              <a:latin typeface="Arial"/>
            </a:endParaRPr>
          </a:p>
          <a:p>
            <a:pPr marL="91440" indent="-457200" algn="ctr">
              <a:lnSpc>
                <a:spcPct val="90000"/>
              </a:lnSpc>
              <a:spcBef>
                <a:spcPts val="1400"/>
              </a:spcBef>
              <a:buClr>
                <a:srgbClr val="629dd1"/>
              </a:buClr>
              <a:buFont typeface="Twentieth Century"/>
              <a:buChar char=" "/>
              <a:tabLst>
                <a:tab algn="l" pos="0"/>
              </a:tabLst>
            </a:pPr>
            <a:r>
              <a:rPr b="0" lang="en-US" sz="7200" spc="-1" strike="noStrike">
                <a:solidFill>
                  <a:srgbClr val="000000"/>
                </a:solidFill>
                <a:latin typeface="Twentieth Century"/>
                <a:ea typeface="Twentieth Century"/>
              </a:rPr>
              <a:t>Election</a:t>
            </a:r>
            <a:endParaRPr b="0" lang="en-US" sz="7200" spc="-1" strike="noStrike">
              <a:solidFill>
                <a:srgbClr val="000000"/>
              </a:solidFill>
              <a:latin typeface="Arial"/>
            </a:endParaRPr>
          </a:p>
          <a:p>
            <a:pPr algn="ctr">
              <a:lnSpc>
                <a:spcPct val="90000"/>
              </a:lnSpc>
              <a:spcBef>
                <a:spcPts val="1400"/>
              </a:spcBef>
              <a:buNone/>
              <a:tabLst>
                <a:tab algn="l" pos="0"/>
              </a:tabLst>
            </a:pPr>
            <a:r>
              <a:rPr b="0" lang="en-US" sz="7200" spc="-1" strike="noStrike">
                <a:solidFill>
                  <a:srgbClr val="000000"/>
                </a:solidFill>
                <a:latin typeface="Twentieth Century"/>
                <a:ea typeface="Twentieth Century"/>
              </a:rPr>
              <a:t> </a:t>
            </a:r>
            <a:r>
              <a:rPr b="0" lang="en-US" sz="7200" spc="-1" strike="noStrike">
                <a:solidFill>
                  <a:srgbClr val="000000"/>
                </a:solidFill>
                <a:latin typeface="Twentieth Century"/>
                <a:ea typeface="Twentieth Century"/>
              </a:rPr>
              <a:t>TIME</a:t>
            </a:r>
            <a:endParaRPr b="0" lang="en-US" sz="72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p:txBody>
      </p:sp>
      <p:sp>
        <p:nvSpPr>
          <p:cNvPr id="158" name="Google Shape;344;p40"/>
          <p:cNvSpPr/>
          <p:nvPr/>
        </p:nvSpPr>
        <p:spPr>
          <a:xfrm>
            <a:off x="1176480" y="737640"/>
            <a:ext cx="9718200" cy="149796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p:nvPr>
        </p:nvSpPr>
        <p:spPr>
          <a:xfrm>
            <a:off x="1024200" y="1113120"/>
            <a:ext cx="9718200" cy="5194440"/>
          </a:xfrm>
          <a:prstGeom prst="rect">
            <a:avLst/>
          </a:prstGeom>
          <a:noFill/>
          <a:ln w="0">
            <a:noFill/>
          </a:ln>
        </p:spPr>
        <p:txBody>
          <a:bodyPr lIns="45720" rIns="45720" tIns="45000" bIns="45000" anchor="t">
            <a:noAutofit/>
          </a:bodyPr>
          <a:p>
            <a:pPr algn="ctr">
              <a:lnSpc>
                <a:spcPct val="90000"/>
              </a:lnSpc>
              <a:buNone/>
              <a:tabLst>
                <a:tab algn="l" pos="0"/>
              </a:tabLst>
            </a:pPr>
            <a:r>
              <a:rPr b="1" lang="en-US" sz="2800" spc="-1" strike="noStrike">
                <a:solidFill>
                  <a:srgbClr val="000000"/>
                </a:solidFill>
                <a:latin typeface="Arial"/>
                <a:ea typeface="Arial"/>
              </a:rPr>
              <a:t>To maintain the Auxiliary we must seat a board.</a:t>
            </a:r>
            <a:endParaRPr b="0" lang="en-US" sz="2800" spc="-1" strike="noStrike">
              <a:solidFill>
                <a:srgbClr val="000000"/>
              </a:solidFill>
              <a:latin typeface="Arial"/>
            </a:endParaRPr>
          </a:p>
          <a:p>
            <a:pPr algn="ctr">
              <a:lnSpc>
                <a:spcPct val="90000"/>
              </a:lnSpc>
              <a:spcBef>
                <a:spcPts val="1400"/>
              </a:spcBef>
              <a:buNone/>
              <a:tabLst>
                <a:tab algn="l" pos="0"/>
              </a:tabLst>
            </a:pPr>
            <a:endParaRPr b="0" lang="en-US" sz="2800" spc="-1" strike="noStrike">
              <a:solidFill>
                <a:srgbClr val="000000"/>
              </a:solidFill>
              <a:latin typeface="Arial"/>
            </a:endParaRPr>
          </a:p>
          <a:p>
            <a:pPr algn="ctr">
              <a:lnSpc>
                <a:spcPct val="90000"/>
              </a:lnSpc>
              <a:spcBef>
                <a:spcPts val="1400"/>
              </a:spcBef>
              <a:buNone/>
              <a:tabLst>
                <a:tab algn="l" pos="0"/>
              </a:tabLst>
            </a:pPr>
            <a:r>
              <a:rPr b="1" lang="en-US" sz="2800" spc="-1" strike="noStrike">
                <a:solidFill>
                  <a:srgbClr val="000000"/>
                </a:solidFill>
                <a:latin typeface="Arial"/>
                <a:ea typeface="Arial"/>
              </a:rPr>
              <a:t>Many of our current board has exhausted the time in office and must move on.</a:t>
            </a:r>
            <a:endParaRPr b="0" lang="en-US" sz="2800" spc="-1" strike="noStrike">
              <a:solidFill>
                <a:srgbClr val="000000"/>
              </a:solidFill>
              <a:latin typeface="Arial"/>
            </a:endParaRPr>
          </a:p>
          <a:p>
            <a:pPr algn="ctr">
              <a:lnSpc>
                <a:spcPct val="90000"/>
              </a:lnSpc>
              <a:spcBef>
                <a:spcPts val="1400"/>
              </a:spcBef>
              <a:buNone/>
              <a:tabLst>
                <a:tab algn="l" pos="0"/>
              </a:tabLst>
            </a:pPr>
            <a:endParaRPr b="0" lang="en-US" sz="2800" spc="-1" strike="noStrike">
              <a:solidFill>
                <a:srgbClr val="000000"/>
              </a:solidFill>
              <a:latin typeface="Arial"/>
            </a:endParaRPr>
          </a:p>
          <a:p>
            <a:pPr algn="ctr">
              <a:lnSpc>
                <a:spcPct val="90000"/>
              </a:lnSpc>
              <a:spcBef>
                <a:spcPts val="1400"/>
              </a:spcBef>
              <a:buNone/>
              <a:tabLst>
                <a:tab algn="l" pos="0"/>
              </a:tabLst>
            </a:pPr>
            <a:r>
              <a:rPr b="1" lang="en-US" sz="2800" spc="-1" strike="noStrike">
                <a:solidFill>
                  <a:srgbClr val="000000"/>
                </a:solidFill>
                <a:latin typeface="Arial"/>
                <a:ea typeface="Arial"/>
              </a:rPr>
              <a:t>Please consider running for a position on the </a:t>
            </a:r>
            <a:endParaRPr b="0" lang="en-US" sz="2800" spc="-1" strike="noStrike">
              <a:solidFill>
                <a:srgbClr val="000000"/>
              </a:solidFill>
              <a:latin typeface="Arial"/>
            </a:endParaRPr>
          </a:p>
          <a:p>
            <a:pPr algn="ctr">
              <a:lnSpc>
                <a:spcPct val="90000"/>
              </a:lnSpc>
              <a:spcBef>
                <a:spcPts val="1400"/>
              </a:spcBef>
              <a:buNone/>
              <a:tabLst>
                <a:tab algn="l" pos="0"/>
              </a:tabLst>
            </a:pPr>
            <a:r>
              <a:rPr b="1" lang="en-US" sz="2800" spc="-1" strike="noStrike">
                <a:solidFill>
                  <a:srgbClr val="000000"/>
                </a:solidFill>
                <a:latin typeface="Arial"/>
                <a:ea typeface="Arial"/>
              </a:rPr>
              <a:t>National Big Dipper Board</a:t>
            </a:r>
            <a:endParaRPr b="0" lang="en-US" sz="28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p:txBody>
      </p:sp>
    </p:spTree>
  </p:cSld>
  <p:transition spd="slow">
    <p:push dir="r"/>
  </p:transition>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PlaceHolder 1"/>
          <p:cNvSpPr>
            <a:spLocks noGrp="1"/>
          </p:cNvSpPr>
          <p:nvPr>
            <p:ph/>
          </p:nvPr>
        </p:nvSpPr>
        <p:spPr>
          <a:xfrm>
            <a:off x="838080" y="941400"/>
            <a:ext cx="10513800" cy="5234040"/>
          </a:xfrm>
          <a:prstGeom prst="rect">
            <a:avLst/>
          </a:prstGeom>
          <a:noFill/>
          <a:ln w="0">
            <a:noFill/>
          </a:ln>
        </p:spPr>
        <p:txBody>
          <a:bodyPr lIns="45720" rIns="45720" tIns="45000" bIns="45000" anchor="t">
            <a:normAutofit/>
          </a:bodyPr>
          <a:p>
            <a:pPr>
              <a:lnSpc>
                <a:spcPct val="90000"/>
              </a:lnSpc>
              <a:buNone/>
              <a:tabLst>
                <a:tab algn="l" pos="0"/>
              </a:tabLst>
            </a:pPr>
            <a:r>
              <a:rPr b="0" lang="en-US" sz="2200" spc="-1" strike="noStrike">
                <a:solidFill>
                  <a:srgbClr val="000000"/>
                </a:solidFill>
                <a:latin typeface="Twentieth Century"/>
                <a:ea typeface="Twentieth Century"/>
              </a:rPr>
              <a:t>ARTICLE VIII. </a:t>
            </a:r>
            <a:endParaRPr b="0" lang="en-US" sz="22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a:p>
            <a:pPr>
              <a:lnSpc>
                <a:spcPct val="90000"/>
              </a:lnSpc>
              <a:spcBef>
                <a:spcPts val="1400"/>
              </a:spcBef>
              <a:buNone/>
              <a:tabLst>
                <a:tab algn="l" pos="0"/>
              </a:tabLst>
            </a:pPr>
            <a:r>
              <a:rPr b="0" lang="en-US" sz="2200" spc="-1" strike="noStrike">
                <a:solidFill>
                  <a:srgbClr val="000000"/>
                </a:solidFill>
                <a:latin typeface="Twentieth Century"/>
                <a:ea typeface="Twentieth Century"/>
              </a:rPr>
              <a:t>NATIONAL EXECUTIVE BOARD The NEB shall consist of the most recently Elected National Officers, Department Presidents and the three (3) most recent Past Presidents still retaining their membership in Blue Star Mothers of America, Inc. If any of the three (3) most recent Past National Presidents still retaining their membership in Blue Star Mothers of America, Inc. cannot or will not serve on the NEB; her position on the NEB will remain vacant and not be filled. All other Past NP’s will serve in an advisory role only to the NEB but will retain their right to vote at National Convention. The NEB shall administer the activities and business of this Corporation in the interim between National Conventions.</a:t>
            </a:r>
            <a:endParaRPr b="0" lang="en-US" sz="22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p:nvPr>
        </p:nvSpPr>
        <p:spPr>
          <a:xfrm>
            <a:off x="838080" y="322560"/>
            <a:ext cx="10513800" cy="5852520"/>
          </a:xfrm>
          <a:prstGeom prst="rect">
            <a:avLst/>
          </a:prstGeom>
          <a:noFill/>
          <a:ln w="0">
            <a:noFill/>
          </a:ln>
        </p:spPr>
        <p:txBody>
          <a:bodyPr lIns="45720" rIns="45720" tIns="45000" bIns="45000" anchor="t">
            <a:normAutofit fontScale="62000"/>
          </a:bodyPr>
          <a:p>
            <a:pPr marL="91440" indent="-111960" algn="ctr">
              <a:lnSpc>
                <a:spcPct val="90000"/>
              </a:lnSpc>
              <a:buClr>
                <a:srgbClr val="629dd1"/>
              </a:buClr>
              <a:buFont typeface="Twentieth Century"/>
              <a:buChar char=" "/>
            </a:pPr>
            <a:r>
              <a:rPr b="1" lang="en-US" sz="2800" spc="-1" strike="noStrike">
                <a:solidFill>
                  <a:srgbClr val="000000"/>
                </a:solidFill>
                <a:latin typeface="Arial"/>
                <a:ea typeface="Arial"/>
              </a:rPr>
              <a:t>ARTICLE IX. ELECTIONS Section</a:t>
            </a:r>
            <a:endParaRPr b="0" lang="en-US" sz="2800" spc="-1" strike="noStrike">
              <a:solidFill>
                <a:srgbClr val="000000"/>
              </a:solidFill>
              <a:latin typeface="Arial"/>
            </a:endParaRPr>
          </a:p>
          <a:p>
            <a:pPr marL="91440" indent="-111960">
              <a:lnSpc>
                <a:spcPct val="90000"/>
              </a:lnSpc>
              <a:spcBef>
                <a:spcPts val="1400"/>
              </a:spcBef>
              <a:buClr>
                <a:srgbClr val="629dd1"/>
              </a:buClr>
              <a:buFont typeface="Twentieth Century"/>
              <a:buChar char=" "/>
            </a:pPr>
            <a:r>
              <a:rPr b="1" lang="en-US" sz="2800" spc="-1" strike="noStrike">
                <a:solidFill>
                  <a:srgbClr val="000000"/>
                </a:solidFill>
                <a:latin typeface="Arial"/>
                <a:ea typeface="Arial"/>
              </a:rPr>
              <a:t> </a:t>
            </a:r>
            <a:r>
              <a:rPr b="1" lang="en-US" sz="2800" spc="-1" strike="noStrike">
                <a:solidFill>
                  <a:srgbClr val="000000"/>
                </a:solidFill>
                <a:latin typeface="Arial"/>
                <a:ea typeface="Arial"/>
              </a:rPr>
              <a:t>1. All Members nominated for office shall be in good standing. Section</a:t>
            </a:r>
            <a:endParaRPr b="0" lang="en-US" sz="2800" spc="-1" strike="noStrike">
              <a:solidFill>
                <a:srgbClr val="000000"/>
              </a:solidFill>
              <a:latin typeface="Arial"/>
            </a:endParaRPr>
          </a:p>
          <a:p>
            <a:pPr marL="91440" indent="-111960">
              <a:lnSpc>
                <a:spcPct val="90000"/>
              </a:lnSpc>
              <a:spcBef>
                <a:spcPts val="1400"/>
              </a:spcBef>
              <a:buClr>
                <a:srgbClr val="629dd1"/>
              </a:buClr>
              <a:buFont typeface="Twentieth Century"/>
              <a:buChar char=" "/>
            </a:pPr>
            <a:r>
              <a:rPr b="1" lang="en-US" sz="2800" spc="-1" strike="noStrike">
                <a:solidFill>
                  <a:srgbClr val="000000"/>
                </a:solidFill>
                <a:latin typeface="Arial"/>
                <a:ea typeface="Arial"/>
              </a:rPr>
              <a:t> </a:t>
            </a:r>
            <a:r>
              <a:rPr b="1" lang="en-US" sz="2800" spc="-1" strike="noStrike">
                <a:solidFill>
                  <a:srgbClr val="000000"/>
                </a:solidFill>
                <a:latin typeface="Arial"/>
                <a:ea typeface="Arial"/>
              </a:rPr>
              <a:t>2. There shall be no campaigning for office or any demonstration during the Convention. Section</a:t>
            </a:r>
            <a:endParaRPr b="0" lang="en-US" sz="2800" spc="-1" strike="noStrike">
              <a:solidFill>
                <a:srgbClr val="000000"/>
              </a:solidFill>
              <a:latin typeface="Arial"/>
            </a:endParaRPr>
          </a:p>
          <a:p>
            <a:pPr marL="91440" indent="-111960">
              <a:lnSpc>
                <a:spcPct val="90000"/>
              </a:lnSpc>
              <a:spcBef>
                <a:spcPts val="1400"/>
              </a:spcBef>
              <a:buClr>
                <a:srgbClr val="629dd1"/>
              </a:buClr>
              <a:buFont typeface="Twentieth Century"/>
              <a:buChar char=" "/>
            </a:pPr>
            <a:r>
              <a:rPr b="1" lang="en-US" sz="2800" spc="-1" strike="noStrike">
                <a:solidFill>
                  <a:srgbClr val="000000"/>
                </a:solidFill>
                <a:latin typeface="Arial"/>
                <a:ea typeface="Arial"/>
              </a:rPr>
              <a:t> </a:t>
            </a:r>
            <a:r>
              <a:rPr b="1" lang="en-US" sz="2800" spc="-1" strike="noStrike">
                <a:solidFill>
                  <a:srgbClr val="000000"/>
                </a:solidFill>
                <a:latin typeface="Arial"/>
                <a:ea typeface="Arial"/>
              </a:rPr>
              <a:t>3. The NFS and the N1stVP shall verify the identity of each voting delegate. During elections, non-voting Members and all other non-voting attendees shall move to an area of the Convention hall designated by the NP. The NP shall call for the doors of the Convention hall to be secured by the Sergeant-At-Arms. No individual will be permitted to enter or leave the convention hall during elections. Section </a:t>
            </a:r>
            <a:endParaRPr b="0" lang="en-US" sz="2800" spc="-1" strike="noStrike">
              <a:solidFill>
                <a:srgbClr val="000000"/>
              </a:solidFill>
              <a:latin typeface="Arial"/>
            </a:endParaRPr>
          </a:p>
          <a:p>
            <a:pPr marL="91440" indent="-111960">
              <a:lnSpc>
                <a:spcPct val="90000"/>
              </a:lnSpc>
              <a:spcBef>
                <a:spcPts val="1400"/>
              </a:spcBef>
              <a:buClr>
                <a:srgbClr val="629dd1"/>
              </a:buClr>
              <a:buFont typeface="Twentieth Century"/>
              <a:buChar char=" "/>
            </a:pPr>
            <a:r>
              <a:rPr b="1" lang="en-US" sz="2800" spc="-1" strike="noStrike">
                <a:solidFill>
                  <a:srgbClr val="000000"/>
                </a:solidFill>
                <a:latin typeface="Arial"/>
                <a:ea typeface="Arial"/>
              </a:rPr>
              <a:t>4. A nomination committee, appointed by the NP, will receive nominations and qualifications for each position, to be distributed to the membership, no later than thirty (30) days before convention. Nominations may also be made from the floor without prior distribution being required. Verification that these nominees are members in good standing and meet the qualification for the position will be made prior to voting. Nomination speeches must be no longer than two (2) minutes and be limited to specific qualifications for the nominated office. Section </a:t>
            </a:r>
            <a:endParaRPr b="0" lang="en-US" sz="2800" spc="-1" strike="noStrike">
              <a:solidFill>
                <a:srgbClr val="000000"/>
              </a:solidFill>
              <a:latin typeface="Arial"/>
            </a:endParaRPr>
          </a:p>
          <a:p>
            <a:pPr marL="91440" indent="-111960">
              <a:lnSpc>
                <a:spcPct val="90000"/>
              </a:lnSpc>
              <a:spcBef>
                <a:spcPts val="1400"/>
              </a:spcBef>
              <a:buClr>
                <a:srgbClr val="629dd1"/>
              </a:buClr>
              <a:buFont typeface="Twentieth Century"/>
              <a:buChar char=" "/>
            </a:pPr>
            <a:r>
              <a:rPr b="1" lang="en-US" sz="2800" spc="-1" strike="noStrike">
                <a:solidFill>
                  <a:srgbClr val="000000"/>
                </a:solidFill>
                <a:latin typeface="Arial"/>
                <a:ea typeface="Arial"/>
              </a:rPr>
              <a:t>5. Nominees, except under extreme circumstances (such as temporary illness, accident, family emergency, natural disaster, or act of war or terrorism) must be present to accept the nomination. In the case of absence, a letter must be addressed to the NEB or the DEB prior to the Convention citing the office, qualifications for office, acceptance if nominated, and a detailed explanation of absence. Upon receipt of this letter, the candidate will be added to the ballot. Section</a:t>
            </a:r>
            <a:endParaRPr b="0" lang="en-US" sz="2800" spc="-1" strike="noStrike">
              <a:solidFill>
                <a:srgbClr val="000000"/>
              </a:solidFill>
              <a:latin typeface="Arial"/>
            </a:endParaRPr>
          </a:p>
          <a:p>
            <a:pPr marL="91440" indent="-111960">
              <a:lnSpc>
                <a:spcPct val="90000"/>
              </a:lnSpc>
              <a:spcBef>
                <a:spcPts val="1400"/>
              </a:spcBef>
              <a:buClr>
                <a:srgbClr val="629dd1"/>
              </a:buClr>
              <a:buFont typeface="Twentieth Century"/>
              <a:buChar char=" "/>
            </a:pPr>
            <a:r>
              <a:rPr b="1" lang="en-US" sz="2800" spc="-1" strike="noStrike">
                <a:solidFill>
                  <a:srgbClr val="000000"/>
                </a:solidFill>
                <a:latin typeface="Arial"/>
                <a:ea typeface="Arial"/>
              </a:rPr>
              <a:t> </a:t>
            </a:r>
            <a:r>
              <a:rPr b="1" lang="en-US" sz="2800" spc="-1" strike="noStrike">
                <a:solidFill>
                  <a:srgbClr val="000000"/>
                </a:solidFill>
                <a:latin typeface="Arial"/>
                <a:ea typeface="Arial"/>
              </a:rPr>
              <a:t>6. Delegates must be present in the Convention hall to vote. There will be no proxy or absentee voting. Section</a:t>
            </a:r>
            <a:endParaRPr b="0" lang="en-US" sz="28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p:txBody>
      </p:sp>
    </p:spTree>
  </p:cSld>
  <mc:AlternateContent>
    <mc:Choice Requires="p14">
      <p:transition spd="slow" advTm="5000" p14:dur="1500">
        <p:random/>
      </p:transition>
    </mc:Choice>
    <mc:Fallback>
      <p:transition spd="slow" advTm="5000">
        <p:random/>
      </p:transition>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PlaceHolder 1"/>
          <p:cNvSpPr>
            <a:spLocks noGrp="1"/>
          </p:cNvSpPr>
          <p:nvPr>
            <p:ph/>
          </p:nvPr>
        </p:nvSpPr>
        <p:spPr>
          <a:xfrm>
            <a:off x="838080" y="376560"/>
            <a:ext cx="10513800" cy="5798520"/>
          </a:xfrm>
          <a:prstGeom prst="rect">
            <a:avLst/>
          </a:prstGeom>
          <a:noFill/>
          <a:ln w="0">
            <a:noFill/>
          </a:ln>
        </p:spPr>
        <p:txBody>
          <a:bodyPr lIns="45720" rIns="45720" tIns="45000" bIns="45000" anchor="t">
            <a:normAutofit fontScale="58000"/>
          </a:bodyPr>
          <a:p>
            <a:pPr marL="91440" indent="-102960">
              <a:lnSpc>
                <a:spcPct val="90000"/>
              </a:lnSpc>
              <a:buClr>
                <a:srgbClr val="629dd1"/>
              </a:buClr>
              <a:buFont typeface="Twentieth Century"/>
              <a:buChar char=" "/>
            </a:pPr>
            <a:r>
              <a:rPr b="1" lang="en-US" sz="2800" spc="-1" strike="noStrike">
                <a:solidFill>
                  <a:srgbClr val="000000"/>
                </a:solidFill>
                <a:latin typeface="Arial"/>
                <a:ea typeface="Arial"/>
              </a:rPr>
              <a:t>7. The NP may represent any state. All remaining elected officers may represent any Department or Chapter. BSMoA, Inc.’s Bylaws Adopted and Approved by the 76th Annual Convention of the BSMoA, Inc. Effective 11 August, 2018 10 of 11 </a:t>
            </a:r>
            <a:endParaRPr b="0" lang="en-US" sz="2800" spc="-1" strike="noStrike">
              <a:solidFill>
                <a:srgbClr val="000000"/>
              </a:solidFill>
              <a:latin typeface="Arial"/>
            </a:endParaRPr>
          </a:p>
          <a:p>
            <a:pPr>
              <a:lnSpc>
                <a:spcPct val="90000"/>
              </a:lnSpc>
              <a:spcBef>
                <a:spcPts val="1400"/>
              </a:spcBef>
              <a:buNone/>
              <a:tabLst>
                <a:tab algn="l" pos="0"/>
              </a:tabLst>
            </a:pPr>
            <a:endParaRPr b="0" lang="en-US" sz="2800" spc="-1" strike="noStrike">
              <a:solidFill>
                <a:srgbClr val="000000"/>
              </a:solidFill>
              <a:latin typeface="Arial"/>
            </a:endParaRPr>
          </a:p>
          <a:p>
            <a:pPr marL="91440" indent="-102960">
              <a:lnSpc>
                <a:spcPct val="90000"/>
              </a:lnSpc>
              <a:spcBef>
                <a:spcPts val="1400"/>
              </a:spcBef>
              <a:buClr>
                <a:srgbClr val="629dd1"/>
              </a:buClr>
              <a:buFont typeface="Twentieth Century"/>
              <a:buChar char=" "/>
              <a:tabLst>
                <a:tab algn="l" pos="0"/>
              </a:tabLst>
            </a:pPr>
            <a:r>
              <a:rPr b="1" lang="en-US" sz="2800" spc="-1" strike="noStrike">
                <a:solidFill>
                  <a:srgbClr val="000000"/>
                </a:solidFill>
                <a:latin typeface="Arial"/>
                <a:ea typeface="Arial"/>
              </a:rPr>
              <a:t>Section 8. Election of officers shall be by ballot. </a:t>
            </a:r>
            <a:endParaRPr b="0" lang="en-US" sz="28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a:p>
            <a:pPr marL="91440" indent="-102960">
              <a:lnSpc>
                <a:spcPct val="90000"/>
              </a:lnSpc>
              <a:spcBef>
                <a:spcPts val="1400"/>
              </a:spcBef>
              <a:buClr>
                <a:srgbClr val="629dd1"/>
              </a:buClr>
              <a:buFont typeface="Twentieth Century"/>
              <a:buChar char=" "/>
              <a:tabLst>
                <a:tab algn="l" pos="0"/>
              </a:tabLst>
            </a:pPr>
            <a:r>
              <a:rPr b="1" lang="en-US" sz="2800" spc="-1" strike="noStrike">
                <a:solidFill>
                  <a:srgbClr val="000000"/>
                </a:solidFill>
                <a:latin typeface="Arial"/>
                <a:ea typeface="Arial"/>
              </a:rPr>
              <a:t>Section 9. At the opening Board meeting, the NP and NEB shall appoint a Judge and three (3) Tellers for the Convention elections. The Judge should be a Past President, if possible. The Tellers should be chosen from different states. All ballots shall be counted in private and the Member with the majority announced as having been elected. If there is not a majority, the two (2) leading candidates remain on the ballot and a second (2nd) vote is taken. The candidate on the second (2nd) ballot with a majority is announced as having been elected. Ballots shall be secured by the NRS until the next Convention. </a:t>
            </a:r>
            <a:endParaRPr b="0" lang="en-US" sz="2800" spc="-1" strike="noStrike">
              <a:solidFill>
                <a:srgbClr val="000000"/>
              </a:solidFill>
              <a:latin typeface="Arial"/>
            </a:endParaRPr>
          </a:p>
          <a:p>
            <a:pPr>
              <a:lnSpc>
                <a:spcPct val="90000"/>
              </a:lnSpc>
              <a:spcBef>
                <a:spcPts val="1400"/>
              </a:spcBef>
              <a:buNone/>
              <a:tabLst>
                <a:tab algn="l" pos="0"/>
              </a:tabLst>
            </a:pPr>
            <a:endParaRPr b="0" lang="en-US" sz="2800" spc="-1" strike="noStrike">
              <a:solidFill>
                <a:srgbClr val="000000"/>
              </a:solidFill>
              <a:latin typeface="Arial"/>
            </a:endParaRPr>
          </a:p>
          <a:p>
            <a:pPr marL="91440" indent="-102960">
              <a:lnSpc>
                <a:spcPct val="90000"/>
              </a:lnSpc>
              <a:spcBef>
                <a:spcPts val="1400"/>
              </a:spcBef>
              <a:buClr>
                <a:srgbClr val="629dd1"/>
              </a:buClr>
              <a:buFont typeface="Twentieth Century"/>
              <a:buChar char=" "/>
              <a:tabLst>
                <a:tab algn="l" pos="0"/>
              </a:tabLst>
            </a:pPr>
            <a:r>
              <a:rPr b="1" lang="en-US" sz="2800" spc="-1" strike="noStrike">
                <a:solidFill>
                  <a:srgbClr val="000000"/>
                </a:solidFill>
                <a:latin typeface="Arial"/>
                <a:ea typeface="Arial"/>
              </a:rPr>
              <a:t>Section 10. An officer of the NEB or DEB shall hold office for a term of one (1) year, or until a successor is elected. The term of office begins immediately upon completion of the installation ceremony held immediately after elections. An officer may serve one additional term, or year, in the same office, whether consecutively or non-consecutively. </a:t>
            </a:r>
            <a:endParaRPr b="0" lang="en-US" sz="2800" spc="-1" strike="noStrike">
              <a:solidFill>
                <a:srgbClr val="000000"/>
              </a:solidFill>
              <a:latin typeface="Arial"/>
            </a:endParaRPr>
          </a:p>
          <a:p>
            <a:pPr>
              <a:lnSpc>
                <a:spcPct val="90000"/>
              </a:lnSpc>
              <a:spcBef>
                <a:spcPts val="1400"/>
              </a:spcBef>
              <a:buNone/>
              <a:tabLst>
                <a:tab algn="l" pos="0"/>
              </a:tabLst>
            </a:pPr>
            <a:endParaRPr b="0" lang="en-US" sz="2800" spc="-1" strike="noStrike">
              <a:solidFill>
                <a:srgbClr val="000000"/>
              </a:solidFill>
              <a:latin typeface="Arial"/>
            </a:endParaRPr>
          </a:p>
          <a:p>
            <a:pPr marL="91440" indent="-102960">
              <a:lnSpc>
                <a:spcPct val="90000"/>
              </a:lnSpc>
              <a:spcBef>
                <a:spcPts val="1400"/>
              </a:spcBef>
              <a:buClr>
                <a:srgbClr val="629dd1"/>
              </a:buClr>
              <a:buFont typeface="Twentieth Century"/>
              <a:buChar char=" "/>
              <a:tabLst>
                <a:tab algn="l" pos="0"/>
              </a:tabLst>
            </a:pPr>
            <a:r>
              <a:rPr b="1" lang="en-US" sz="2800" spc="-1" strike="noStrike">
                <a:solidFill>
                  <a:srgbClr val="000000"/>
                </a:solidFill>
                <a:latin typeface="Arial"/>
                <a:ea typeface="Arial"/>
              </a:rPr>
              <a:t>Section 11. An officer of a chapter shall hold office for a term of one (1) year, or until a successor is elected. The term of office begins immediately upon completion of the installation ceremony. An officer may serve additional terms in the same office, whether consecutively or non-consecutively as the need arises (upon the request and with the consent of her chapter). </a:t>
            </a:r>
            <a:endParaRPr b="0" lang="en-US" sz="28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p:txBody>
      </p:sp>
    </p:spTree>
  </p:cSld>
  <mc:AlternateContent>
    <mc:Choice Requires="p14">
      <p:transition spd="slow" advTm="3000">
        <p14:flash/>
      </p:transition>
    </mc:Choice>
    <mc:Fallback>
      <p:transition spd="slow" advTm="3000">
        <p:fade/>
      </p:transition>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p:nvPr>
        </p:nvSpPr>
        <p:spPr>
          <a:xfrm>
            <a:off x="838080" y="349560"/>
            <a:ext cx="10513800" cy="5825520"/>
          </a:xfrm>
          <a:prstGeom prst="rect">
            <a:avLst/>
          </a:prstGeom>
          <a:noFill/>
          <a:ln w="0">
            <a:noFill/>
          </a:ln>
        </p:spPr>
        <p:txBody>
          <a:bodyPr lIns="45720" rIns="45720" tIns="45000" bIns="45000" anchor="t">
            <a:normAutofit/>
          </a:bodyPr>
          <a:p>
            <a:pPr algn="ctr">
              <a:lnSpc>
                <a:spcPct val="90000"/>
              </a:lnSpc>
              <a:buNone/>
              <a:tabLst>
                <a:tab algn="l" pos="0"/>
              </a:tabLst>
            </a:pPr>
            <a:r>
              <a:rPr b="0" lang="en-US" sz="2200" spc="-1" strike="noStrike">
                <a:solidFill>
                  <a:srgbClr val="000000"/>
                </a:solidFill>
                <a:latin typeface="Twentieth Century"/>
                <a:ea typeface="Twentieth Century"/>
              </a:rPr>
              <a:t>ARTICLE X. ELECTED OFFICERS</a:t>
            </a:r>
            <a:endParaRPr b="0" lang="en-US" sz="2200" spc="-1" strike="noStrike">
              <a:solidFill>
                <a:srgbClr val="000000"/>
              </a:solidFill>
              <a:latin typeface="Arial"/>
            </a:endParaRPr>
          </a:p>
          <a:p>
            <a:pPr>
              <a:lnSpc>
                <a:spcPct val="90000"/>
              </a:lnSpc>
              <a:spcBef>
                <a:spcPts val="1400"/>
              </a:spcBef>
              <a:buNone/>
              <a:tabLst>
                <a:tab algn="l" pos="0"/>
              </a:tabLst>
            </a:pPr>
            <a:r>
              <a:rPr b="0" lang="en-US" sz="2200" spc="-1" strike="noStrike">
                <a:solidFill>
                  <a:srgbClr val="000000"/>
                </a:solidFill>
                <a:latin typeface="Twentieth Century"/>
                <a:ea typeface="Twentieth Century"/>
              </a:rPr>
              <a:t>Section 1. National Officers must have the following qualifications: a.) The newly elected NP must have served as an elected officer for at least one (1) full year on NEB, or have served as least one (1) full year as the Department President; b.) If the newly elected NP held any elected or appointed financial offices, such as Treasurer or Financial Secretary, Big Dipper and Yearbook positions at any level, she must resign from these duties immediately upon her acceptance of the higher office; c.) The Vice Presidents shall be nominated from National, Department, and Chapter officers; and d.) The newly elected NT or NFS must have served as a Finance Officer in a Department or Chapter, or have an accounting or financial background. Section 2. Department Officers must have the following qualifications: a.) The President must have served as an elected officer for at least one (1) full year on the DEB; b.) The VPs shall be nominated from Department or Chapter officers; and c.) The Treasurer or Financial Secretary must have either served as a Financial Officer in Department or Chapter or have an accounting background.</a:t>
            </a:r>
            <a:endParaRPr b="0" lang="en-US" sz="22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p:txBody>
      </p:sp>
    </p:spTree>
  </p:cSld>
  <mc:AlternateContent>
    <mc:Choice Requires="p14">
      <p:transition spd="slow" advTm="1000" p14:dur="4000">
        <p14:vortex/>
      </p:transition>
    </mc:Choice>
    <mc:Fallback>
      <p:transition spd="slow" advTm="1000">
        <p:fade/>
      </p:transition>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838080" y="365040"/>
            <a:ext cx="10513800" cy="428400"/>
          </a:xfrm>
          <a:prstGeom prst="rect">
            <a:avLst/>
          </a:prstGeom>
          <a:noFill/>
          <a:ln w="0">
            <a:noFill/>
          </a:ln>
        </p:spPr>
        <p:txBody>
          <a:bodyPr lIns="90000" rIns="90000" tIns="45000" bIns="45000" anchor="ctr">
            <a:normAutofit fontScale="16000"/>
          </a:bodyPr>
          <a:p>
            <a:pPr algn="ctr">
              <a:lnSpc>
                <a:spcPct val="80000"/>
              </a:lnSpc>
              <a:buNone/>
              <a:tabLst>
                <a:tab algn="l" pos="0"/>
              </a:tabLst>
            </a:pPr>
            <a:endParaRPr b="0" lang="en-US" sz="4000" spc="-1" strike="noStrike">
              <a:solidFill>
                <a:srgbClr val="000000"/>
              </a:solidFill>
              <a:latin typeface="Arial"/>
            </a:endParaRPr>
          </a:p>
          <a:p>
            <a:pPr algn="ctr">
              <a:lnSpc>
                <a:spcPct val="80000"/>
              </a:lnSpc>
              <a:buNone/>
              <a:tabLst>
                <a:tab algn="l" pos="0"/>
              </a:tabLst>
            </a:pPr>
            <a:r>
              <a:rPr b="1" lang="en-US" sz="4000" spc="-1" strike="noStrike">
                <a:solidFill>
                  <a:srgbClr val="1a1a1a"/>
                </a:solidFill>
                <a:latin typeface="Arial Black"/>
                <a:ea typeface="Arial Black"/>
              </a:rPr>
              <a:t>MINUTES 2021-2022</a:t>
            </a:r>
            <a:br>
              <a:rPr sz="4000"/>
            </a:br>
            <a:br>
              <a:rPr sz="4000"/>
            </a:br>
            <a:endParaRPr b="0" lang="en-US" sz="4000" spc="-1" strike="noStrike">
              <a:solidFill>
                <a:srgbClr val="000000"/>
              </a:solidFill>
              <a:latin typeface="Arial"/>
            </a:endParaRPr>
          </a:p>
        </p:txBody>
      </p:sp>
      <p:pic>
        <p:nvPicPr>
          <p:cNvPr id="94" name="Google Shape;126;p5" descr=""/>
          <p:cNvPicPr/>
          <p:nvPr/>
        </p:nvPicPr>
        <p:blipFill>
          <a:blip r:embed="rId1"/>
          <a:stretch/>
        </p:blipFill>
        <p:spPr>
          <a:xfrm>
            <a:off x="1379520" y="712080"/>
            <a:ext cx="9582840" cy="5904360"/>
          </a:xfrm>
          <a:prstGeom prst="rect">
            <a:avLst/>
          </a:prstGeom>
          <a:ln w="0">
            <a:noFill/>
          </a:ln>
        </p:spPr>
      </p:pic>
    </p:spTree>
  </p:cSld>
  <mc:AlternateContent>
    <mc:Choice Requires="p14">
      <p:transition spd="slow" p14:dur="1600">
        <p14:prism/>
      </p:transition>
    </mc:Choice>
    <mc:Fallback>
      <p:transition spd="slow">
        <p:fade/>
      </p:transition>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p:nvPr>
        </p:nvSpPr>
        <p:spPr>
          <a:xfrm>
            <a:off x="838080" y="349560"/>
            <a:ext cx="10513800" cy="5825520"/>
          </a:xfrm>
          <a:prstGeom prst="rect">
            <a:avLst/>
          </a:prstGeom>
          <a:noFill/>
          <a:ln w="0">
            <a:noFill/>
          </a:ln>
        </p:spPr>
        <p:txBody>
          <a:bodyPr lIns="45720" rIns="45720" tIns="45000" bIns="45000" anchor="t">
            <a:normAutofit fontScale="98000"/>
          </a:bodyPr>
          <a:p>
            <a:pPr>
              <a:lnSpc>
                <a:spcPct val="90000"/>
              </a:lnSpc>
              <a:buNone/>
              <a:tabLst>
                <a:tab algn="l" pos="0"/>
              </a:tabLst>
            </a:pPr>
            <a:r>
              <a:rPr b="1" lang="en-US" sz="2200" spc="-1" strike="noStrike">
                <a:solidFill>
                  <a:srgbClr val="000000"/>
                </a:solidFill>
                <a:latin typeface="Twentieth Century"/>
                <a:ea typeface="Twentieth Century"/>
              </a:rPr>
              <a:t>President </a:t>
            </a:r>
            <a:endParaRPr b="0" lang="en-US" sz="2200" spc="-1" strike="noStrike">
              <a:solidFill>
                <a:srgbClr val="000000"/>
              </a:solidFill>
              <a:latin typeface="Arial"/>
            </a:endParaRPr>
          </a:p>
          <a:p>
            <a:pPr>
              <a:lnSpc>
                <a:spcPct val="90000"/>
              </a:lnSpc>
              <a:spcBef>
                <a:spcPts val="1400"/>
              </a:spcBef>
              <a:buNone/>
              <a:tabLst>
                <a:tab algn="l" pos="0"/>
              </a:tabLst>
            </a:pPr>
            <a:r>
              <a:rPr b="0" lang="en-US" sz="2200" spc="-1" strike="noStrike">
                <a:solidFill>
                  <a:srgbClr val="000000"/>
                </a:solidFill>
                <a:latin typeface="Twentieth Century"/>
                <a:ea typeface="Twentieth Century"/>
              </a:rPr>
              <a:t>Qualifications: 1. NP must have served as an elected office at least one (1) full year on the NEB, or have served as least one (1) full year as the Department President; a. If the newly elected NP held any elected or appointed financial offices, such as NT or NFS, Big Dipper and Yearbook positions at any levels, she must resign from these duties immediately upon her acceptance of the higher office. 6 of 48 BSMoA, Inc.’s Leadership Handbook Adopted and Approved by the National Executive Board Effective 11 August, 2018 2. The NP must be thoroughly familiar with every National Officer’s elected and appointed, to include National Chairpersons, and National Committee’s roles and duties; and (the NP must be thoroughly familiar with every National Officer’s elected and appointed role and duties, to include National Committee Chairpersons and Committee Members.) 3. The NP must thoroughly understand or seek to obtain legal guidance to understand Federal Law as applicable to a IRC incorporated charity, understand IRS Regulation, the Charter, Governing Documents, Rituals and Ceremonials, Affiliation Contracts, policies to include Parliamentary Procedure, and their relative order of governing precedence.</a:t>
            </a:r>
            <a:endParaRPr b="0" lang="en-US" sz="22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p:txBody>
      </p:sp>
    </p:spTree>
  </p:cSld>
  <mc:AlternateContent>
    <mc:Choice Requires="p14">
      <p:transition spd="slow" advTm="1000" p14:dur="1500">
        <p:random/>
      </p:transition>
    </mc:Choice>
    <mc:Fallback>
      <p:transition spd="slow" advTm="1000">
        <p:random/>
      </p:transition>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title"/>
          </p:nvPr>
        </p:nvSpPr>
        <p:spPr>
          <a:xfrm>
            <a:off x="1024200" y="585360"/>
            <a:ext cx="9718200" cy="1497960"/>
          </a:xfrm>
          <a:prstGeom prst="rect">
            <a:avLst/>
          </a:prstGeom>
          <a:noFill/>
          <a:ln w="0">
            <a:noFill/>
          </a:ln>
        </p:spPr>
        <p:txBody>
          <a:bodyPr lIns="90000" rIns="90000" tIns="45000" bIns="45000" anchor="ctr">
            <a:noAutofit/>
          </a:bodyPr>
          <a:p>
            <a:pPr algn="ctr">
              <a:lnSpc>
                <a:spcPct val="80000"/>
              </a:lnSpc>
              <a:buNone/>
              <a:tabLst>
                <a:tab algn="l" pos="0"/>
              </a:tabLst>
            </a:pPr>
            <a:r>
              <a:rPr b="0" lang="en-US" sz="5000" spc="-1" strike="noStrike">
                <a:solidFill>
                  <a:srgbClr val="1a1a1a"/>
                </a:solidFill>
                <a:latin typeface="Twentieth Century"/>
                <a:ea typeface="Twentieth Century"/>
              </a:rPr>
              <a:t>NOMINATIONS:</a:t>
            </a:r>
            <a:endParaRPr b="0" lang="en-US" sz="5000" spc="-1" strike="noStrike">
              <a:solidFill>
                <a:srgbClr val="000000"/>
              </a:solidFill>
              <a:latin typeface="Arial"/>
            </a:endParaRPr>
          </a:p>
        </p:txBody>
      </p:sp>
      <p:sp>
        <p:nvSpPr>
          <p:cNvPr id="166" name="PlaceHolder 2"/>
          <p:cNvSpPr>
            <a:spLocks noGrp="1"/>
          </p:cNvSpPr>
          <p:nvPr>
            <p:ph/>
          </p:nvPr>
        </p:nvSpPr>
        <p:spPr>
          <a:xfrm>
            <a:off x="1024200" y="2286000"/>
            <a:ext cx="9718200" cy="4021560"/>
          </a:xfrm>
          <a:prstGeom prst="rect">
            <a:avLst/>
          </a:prstGeom>
          <a:noFill/>
          <a:ln w="0">
            <a:noFill/>
          </a:ln>
        </p:spPr>
        <p:txBody>
          <a:bodyPr lIns="45720" rIns="45720" tIns="45000" bIns="45000" anchor="t">
            <a:noAutofit/>
          </a:bodyPr>
          <a:p>
            <a:endParaRPr b="0" lang="en-US" sz="1400" spc="-1" strike="noStrike">
              <a:solidFill>
                <a:srgbClr val="000000"/>
              </a:solidFill>
              <a:latin typeface="Arial"/>
            </a:endParaRPr>
          </a:p>
        </p:txBody>
      </p:sp>
    </p:spTree>
  </p:cSld>
  <mc:AlternateContent>
    <mc:Choice Requires="p14">
      <p:transition spd="slow" p14:dur="1600">
        <p14:prism/>
      </p:transition>
    </mc:Choice>
    <mc:Fallback>
      <p:transition spd="slow">
        <p:fade/>
      </p:transition>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PlaceHolder 1"/>
          <p:cNvSpPr>
            <a:spLocks noGrp="1"/>
          </p:cNvSpPr>
          <p:nvPr>
            <p:ph type="title"/>
          </p:nvPr>
        </p:nvSpPr>
        <p:spPr>
          <a:xfrm>
            <a:off x="1024200" y="585360"/>
            <a:ext cx="9718200" cy="1497960"/>
          </a:xfrm>
          <a:prstGeom prst="rect">
            <a:avLst/>
          </a:prstGeom>
          <a:noFill/>
          <a:ln w="0">
            <a:noFill/>
          </a:ln>
        </p:spPr>
        <p:txBody>
          <a:bodyPr lIns="90000" rIns="90000" tIns="45000" bIns="45000" anchor="ctr">
            <a:noAutofit/>
          </a:bodyPr>
          <a:p>
            <a:pPr>
              <a:lnSpc>
                <a:spcPct val="80000"/>
              </a:lnSpc>
              <a:buNone/>
              <a:tabLst>
                <a:tab algn="l" pos="0"/>
              </a:tabLst>
            </a:pPr>
            <a:r>
              <a:rPr b="0" lang="en-US" sz="5000" spc="-1" strike="noStrike">
                <a:solidFill>
                  <a:srgbClr val="1a1a1a"/>
                </a:solidFill>
                <a:latin typeface="Twentieth Century"/>
                <a:ea typeface="Twentieth Century"/>
              </a:rPr>
              <a:t>1VP</a:t>
            </a:r>
            <a:endParaRPr b="0" lang="en-US" sz="5000" spc="-1" strike="noStrike">
              <a:solidFill>
                <a:srgbClr val="000000"/>
              </a:solidFill>
              <a:latin typeface="Arial"/>
            </a:endParaRPr>
          </a:p>
        </p:txBody>
      </p:sp>
      <p:sp>
        <p:nvSpPr>
          <p:cNvPr id="168" name="PlaceHolder 2"/>
          <p:cNvSpPr>
            <a:spLocks noGrp="1"/>
          </p:cNvSpPr>
          <p:nvPr>
            <p:ph/>
          </p:nvPr>
        </p:nvSpPr>
        <p:spPr>
          <a:xfrm>
            <a:off x="1024200" y="2286000"/>
            <a:ext cx="9718200" cy="4021560"/>
          </a:xfrm>
          <a:prstGeom prst="rect">
            <a:avLst/>
          </a:prstGeom>
          <a:noFill/>
          <a:ln w="0">
            <a:noFill/>
          </a:ln>
        </p:spPr>
        <p:txBody>
          <a:bodyPr lIns="45720" rIns="45720" tIns="45000" bIns="45000" anchor="t">
            <a:normAutofit fontScale="92000"/>
          </a:bodyPr>
          <a:p>
            <a:pPr>
              <a:lnSpc>
                <a:spcPct val="90000"/>
              </a:lnSpc>
              <a:buNone/>
              <a:tabLst>
                <a:tab algn="l" pos="0"/>
              </a:tabLst>
            </a:pPr>
            <a:r>
              <a:rPr b="0" lang="en-US" sz="2200" spc="-1" strike="noStrike">
                <a:solidFill>
                  <a:srgbClr val="000000"/>
                </a:solidFill>
                <a:latin typeface="Twentieth Century"/>
                <a:ea typeface="Twentieth Century"/>
              </a:rPr>
              <a:t>Key capabilities: </a:t>
            </a:r>
            <a:endParaRPr b="0" lang="en-US" sz="22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a:p>
            <a:pPr>
              <a:lnSpc>
                <a:spcPct val="90000"/>
              </a:lnSpc>
              <a:spcBef>
                <a:spcPts val="1400"/>
              </a:spcBef>
              <a:buNone/>
              <a:tabLst>
                <a:tab algn="l" pos="0"/>
              </a:tabLst>
            </a:pPr>
            <a:r>
              <a:rPr b="0" lang="en-US" sz="2200" spc="-1" strike="noStrike">
                <a:solidFill>
                  <a:srgbClr val="000000"/>
                </a:solidFill>
                <a:latin typeface="Twentieth Century"/>
                <a:ea typeface="Twentieth Century"/>
              </a:rPr>
              <a:t>1. Member in good standing; 2. Computer proficiency; 3. Proficient knowledge of Microsoft Excel; 4. Proficient knowledge of Microsoft Word; 5. Excellent communication skills, verbal, phone, email; 6. Utilize mass mailing feature from the Corporation’s Website; 7. Ability to proficiently use the Corporation’s Database to input data and pull data for reports; 8. Technical writing skills to accurately communicate how the Chapters and Departments are to update the membership and submit reports to the Corporation’s Database; 9. Ability to work in a team environment; 10. Good working knowledge for the use of Parliamentary procedure in all meetings; and 11. Professionalism at meetings and when interacting with all members.</a:t>
            </a:r>
            <a:endParaRPr b="0" lang="en-US" sz="22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PlaceHolder 1"/>
          <p:cNvSpPr>
            <a:spLocks noGrp="1"/>
          </p:cNvSpPr>
          <p:nvPr>
            <p:ph type="title"/>
          </p:nvPr>
        </p:nvSpPr>
        <p:spPr>
          <a:xfrm>
            <a:off x="1024200" y="585360"/>
            <a:ext cx="9718200" cy="1497960"/>
          </a:xfrm>
          <a:prstGeom prst="rect">
            <a:avLst/>
          </a:prstGeom>
          <a:noFill/>
          <a:ln w="0">
            <a:noFill/>
          </a:ln>
        </p:spPr>
        <p:txBody>
          <a:bodyPr lIns="90000" rIns="90000" tIns="45000" bIns="45000" anchor="ctr">
            <a:noAutofit/>
          </a:bodyPr>
          <a:p>
            <a:pPr algn="ctr">
              <a:lnSpc>
                <a:spcPct val="80000"/>
              </a:lnSpc>
              <a:buNone/>
              <a:tabLst>
                <a:tab algn="l" pos="0"/>
              </a:tabLst>
            </a:pPr>
            <a:r>
              <a:rPr b="0" lang="en-US" sz="5000" spc="-1" strike="noStrike">
                <a:solidFill>
                  <a:srgbClr val="1a1a1a"/>
                </a:solidFill>
                <a:latin typeface="Twentieth Century"/>
                <a:ea typeface="Twentieth Century"/>
              </a:rPr>
              <a:t>NOMINATIONS:</a:t>
            </a:r>
            <a:endParaRPr b="0" lang="en-US" sz="5000" spc="-1" strike="noStrike">
              <a:solidFill>
                <a:srgbClr val="000000"/>
              </a:solidFill>
              <a:latin typeface="Arial"/>
            </a:endParaRPr>
          </a:p>
        </p:txBody>
      </p:sp>
      <p:sp>
        <p:nvSpPr>
          <p:cNvPr id="170" name="PlaceHolder 2"/>
          <p:cNvSpPr>
            <a:spLocks noGrp="1"/>
          </p:cNvSpPr>
          <p:nvPr>
            <p:ph/>
          </p:nvPr>
        </p:nvSpPr>
        <p:spPr>
          <a:xfrm>
            <a:off x="1024200" y="2286000"/>
            <a:ext cx="9718200" cy="4021560"/>
          </a:xfrm>
          <a:prstGeom prst="rect">
            <a:avLst/>
          </a:prstGeom>
          <a:noFill/>
          <a:ln w="0">
            <a:noFill/>
          </a:ln>
        </p:spPr>
        <p:txBody>
          <a:bodyPr lIns="45720" rIns="45720" tIns="45000" bIns="45000" anchor="t">
            <a:noAutofit/>
          </a:bodyPr>
          <a:p>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PlaceHolder 1"/>
          <p:cNvSpPr>
            <a:spLocks noGrp="1"/>
          </p:cNvSpPr>
          <p:nvPr>
            <p:ph type="title"/>
          </p:nvPr>
        </p:nvSpPr>
        <p:spPr>
          <a:xfrm>
            <a:off x="1024200" y="585360"/>
            <a:ext cx="9718200" cy="1497960"/>
          </a:xfrm>
          <a:prstGeom prst="rect">
            <a:avLst/>
          </a:prstGeom>
          <a:noFill/>
          <a:ln w="0">
            <a:noFill/>
          </a:ln>
        </p:spPr>
        <p:txBody>
          <a:bodyPr lIns="90000" rIns="90000" tIns="45000" bIns="45000" anchor="ctr">
            <a:noAutofit/>
          </a:bodyPr>
          <a:p>
            <a:pPr>
              <a:lnSpc>
                <a:spcPct val="80000"/>
              </a:lnSpc>
              <a:buNone/>
              <a:tabLst>
                <a:tab algn="l" pos="0"/>
              </a:tabLst>
            </a:pPr>
            <a:r>
              <a:rPr b="0" lang="en-US" sz="5000" spc="-1" strike="noStrike">
                <a:solidFill>
                  <a:srgbClr val="1a1a1a"/>
                </a:solidFill>
                <a:latin typeface="Twentieth Century"/>
                <a:ea typeface="Twentieth Century"/>
              </a:rPr>
              <a:t>RECORDING SECRETARY</a:t>
            </a:r>
            <a:endParaRPr b="0" lang="en-US" sz="5000" spc="-1" strike="noStrike">
              <a:solidFill>
                <a:srgbClr val="000000"/>
              </a:solidFill>
              <a:latin typeface="Arial"/>
            </a:endParaRPr>
          </a:p>
        </p:txBody>
      </p:sp>
      <p:sp>
        <p:nvSpPr>
          <p:cNvPr id="172" name="PlaceHolder 2"/>
          <p:cNvSpPr>
            <a:spLocks noGrp="1"/>
          </p:cNvSpPr>
          <p:nvPr>
            <p:ph/>
          </p:nvPr>
        </p:nvSpPr>
        <p:spPr>
          <a:xfrm>
            <a:off x="1024200" y="2286000"/>
            <a:ext cx="9718200" cy="4021560"/>
          </a:xfrm>
          <a:prstGeom prst="rect">
            <a:avLst/>
          </a:prstGeom>
          <a:noFill/>
          <a:ln w="0">
            <a:noFill/>
          </a:ln>
        </p:spPr>
        <p:txBody>
          <a:bodyPr lIns="45720" rIns="45720" tIns="45000" bIns="45000" anchor="t">
            <a:normAutofit fontScale="85000"/>
          </a:bodyPr>
          <a:p>
            <a:pPr>
              <a:lnSpc>
                <a:spcPct val="90000"/>
              </a:lnSpc>
              <a:buNone/>
              <a:tabLst>
                <a:tab algn="l" pos="0"/>
              </a:tabLst>
            </a:pPr>
            <a:r>
              <a:rPr b="0" lang="en-US" sz="2200" spc="-1" strike="noStrike">
                <a:solidFill>
                  <a:srgbClr val="000000"/>
                </a:solidFill>
                <a:latin typeface="Twentieth Century"/>
                <a:ea typeface="Twentieth Century"/>
              </a:rPr>
              <a:t>Key capabilities: </a:t>
            </a:r>
            <a:endParaRPr b="0" lang="en-US" sz="22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a:p>
            <a:pPr>
              <a:lnSpc>
                <a:spcPct val="90000"/>
              </a:lnSpc>
              <a:spcBef>
                <a:spcPts val="1400"/>
              </a:spcBef>
              <a:buNone/>
              <a:tabLst>
                <a:tab algn="l" pos="0"/>
              </a:tabLst>
            </a:pPr>
            <a:r>
              <a:rPr b="0" lang="en-US" sz="2200" spc="-1" strike="noStrike">
                <a:solidFill>
                  <a:srgbClr val="000000"/>
                </a:solidFill>
                <a:latin typeface="Twentieth Century"/>
                <a:ea typeface="Twentieth Century"/>
              </a:rPr>
              <a:t>1. Member in good standing; 2. Computer proficiency skills; 20 of 48 BSMoA, Inc.’s Leadership Handbook Adopted and Approved by the National Executive Board Effective 11 August, 2018 3. Proficiency with Microsoft Word and Microsoft Excel spreadsheets; 4. Knowledge of parliamentary procedure and the most current version of Roberts Rules of Order for recording minutes 5. Accurately record the minutes of the meetings; 6. Ability to proficiently use and pull information from Corporation’s Website and Database; 7. Good oral and written communication skills; 8. Ability to work productively and cohesively in a team environment; 9. Availability to be present to record meetings when required; 10. Working knowledge of Parliamentary meeting procedure protocol; 11. Professionalism at meetings and when interacting with all members; 12. Basic computer data entry skills; and 13. Email discussion skills. </a:t>
            </a:r>
            <a:endParaRPr b="0" lang="en-US" sz="22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p:txBody>
      </p:sp>
    </p:spTree>
  </p:cSld>
  <mc:AlternateContent>
    <mc:Choice Requires="p14">
      <p:transition spd="slow" advTm="1000" p14:dur="4000">
        <p14:vortex/>
      </p:transition>
    </mc:Choice>
    <mc:Fallback>
      <p:transition spd="slow" advTm="1000">
        <p:fade/>
      </p:transition>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PlaceHolder 1"/>
          <p:cNvSpPr>
            <a:spLocks noGrp="1"/>
          </p:cNvSpPr>
          <p:nvPr>
            <p:ph type="title"/>
          </p:nvPr>
        </p:nvSpPr>
        <p:spPr>
          <a:xfrm>
            <a:off x="1024200" y="585360"/>
            <a:ext cx="9718200" cy="1497960"/>
          </a:xfrm>
          <a:prstGeom prst="rect">
            <a:avLst/>
          </a:prstGeom>
          <a:noFill/>
          <a:ln w="0">
            <a:noFill/>
          </a:ln>
        </p:spPr>
        <p:txBody>
          <a:bodyPr lIns="90000" rIns="90000" tIns="45000" bIns="45000" anchor="ctr">
            <a:noAutofit/>
          </a:bodyPr>
          <a:p>
            <a:pPr algn="ctr">
              <a:lnSpc>
                <a:spcPct val="80000"/>
              </a:lnSpc>
              <a:buNone/>
              <a:tabLst>
                <a:tab algn="l" pos="0"/>
              </a:tabLst>
            </a:pPr>
            <a:r>
              <a:rPr b="0" lang="en-US" sz="5000" spc="-1" strike="noStrike">
                <a:solidFill>
                  <a:srgbClr val="1a1a1a"/>
                </a:solidFill>
                <a:latin typeface="Twentieth Century"/>
                <a:ea typeface="Twentieth Century"/>
              </a:rPr>
              <a:t>NOMINATIONS:</a:t>
            </a:r>
            <a:endParaRPr b="0" lang="en-US" sz="5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PlaceHolder 1"/>
          <p:cNvSpPr>
            <a:spLocks noGrp="1"/>
          </p:cNvSpPr>
          <p:nvPr>
            <p:ph type="title"/>
          </p:nvPr>
        </p:nvSpPr>
        <p:spPr>
          <a:xfrm>
            <a:off x="1024200" y="585360"/>
            <a:ext cx="9718200" cy="1497960"/>
          </a:xfrm>
          <a:prstGeom prst="rect">
            <a:avLst/>
          </a:prstGeom>
          <a:noFill/>
          <a:ln w="0">
            <a:noFill/>
          </a:ln>
        </p:spPr>
        <p:txBody>
          <a:bodyPr lIns="90000" rIns="90000" tIns="45000" bIns="45000" anchor="ctr">
            <a:noAutofit/>
          </a:bodyPr>
          <a:p>
            <a:pPr>
              <a:lnSpc>
                <a:spcPct val="80000"/>
              </a:lnSpc>
              <a:buNone/>
              <a:tabLst>
                <a:tab algn="l" pos="0"/>
              </a:tabLst>
            </a:pPr>
            <a:r>
              <a:rPr b="0" lang="en-US" sz="5000" spc="-1" strike="noStrike">
                <a:solidFill>
                  <a:srgbClr val="1a1a1a"/>
                </a:solidFill>
                <a:latin typeface="Twentieth Century"/>
                <a:ea typeface="Twentieth Century"/>
              </a:rPr>
              <a:t>FINANCIAL SECRETARY</a:t>
            </a:r>
            <a:endParaRPr b="0" lang="en-US" sz="5000" spc="-1" strike="noStrike">
              <a:solidFill>
                <a:srgbClr val="000000"/>
              </a:solidFill>
              <a:latin typeface="Arial"/>
            </a:endParaRPr>
          </a:p>
        </p:txBody>
      </p:sp>
      <p:sp>
        <p:nvSpPr>
          <p:cNvPr id="175" name="PlaceHolder 2"/>
          <p:cNvSpPr>
            <a:spLocks noGrp="1"/>
          </p:cNvSpPr>
          <p:nvPr>
            <p:ph/>
          </p:nvPr>
        </p:nvSpPr>
        <p:spPr>
          <a:xfrm>
            <a:off x="1024200" y="2286000"/>
            <a:ext cx="9718200" cy="4021560"/>
          </a:xfrm>
          <a:prstGeom prst="rect">
            <a:avLst/>
          </a:prstGeom>
          <a:noFill/>
          <a:ln w="0">
            <a:noFill/>
          </a:ln>
        </p:spPr>
        <p:txBody>
          <a:bodyPr lIns="45720" rIns="45720" tIns="45000" bIns="45000" anchor="t">
            <a:normAutofit fontScale="80000"/>
          </a:bodyPr>
          <a:p>
            <a:pPr>
              <a:lnSpc>
                <a:spcPct val="90000"/>
              </a:lnSpc>
              <a:buNone/>
              <a:tabLst>
                <a:tab algn="l" pos="0"/>
              </a:tabLst>
            </a:pPr>
            <a:r>
              <a:rPr b="0" lang="en-US" sz="2200" spc="-1" strike="noStrike">
                <a:solidFill>
                  <a:srgbClr val="000000"/>
                </a:solidFill>
                <a:latin typeface="Twentieth Century"/>
                <a:ea typeface="Twentieth Century"/>
              </a:rPr>
              <a:t>Key capabilities:</a:t>
            </a:r>
            <a:endParaRPr b="0" lang="en-US" sz="22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a:p>
            <a:pPr>
              <a:lnSpc>
                <a:spcPct val="90000"/>
              </a:lnSpc>
              <a:spcBef>
                <a:spcPts val="1400"/>
              </a:spcBef>
              <a:buNone/>
              <a:tabLst>
                <a:tab algn="l" pos="0"/>
              </a:tabLst>
            </a:pPr>
            <a:r>
              <a:rPr b="0" lang="en-US" sz="2200" spc="-1" strike="noStrike">
                <a:solidFill>
                  <a:srgbClr val="000000"/>
                </a:solidFill>
                <a:latin typeface="Twentieth Century"/>
                <a:ea typeface="Twentieth Century"/>
              </a:rPr>
              <a:t> </a:t>
            </a:r>
            <a:r>
              <a:rPr b="0" lang="en-US" sz="2200" spc="-1" strike="noStrike">
                <a:solidFill>
                  <a:srgbClr val="000000"/>
                </a:solidFill>
                <a:latin typeface="Twentieth Century"/>
                <a:ea typeface="Twentieth Century"/>
              </a:rPr>
              <a:t>1. Member in good standing; 2. Prior service as a financial officer for at least one (1) Chapter or Department term year demonstrating excellent past performance in best practice financial recordkeeping; 3. Computer proficiency; 4. Proficient knowledge of Microsoft Excel and Microsoft Word; 5. Ability to become proficient in QuickBooks Online Software; 6. Excellent communication skills, oral, written, phone, email; 7. Knowledge of best practice accounting and SFAF following IRC guidelines; 8. Understanding of her role and duty as a fiduciary of a non-profit charity; 9. Ability to proficiently use the Corporation’s Database and QuickBooks to input 23 of 48 BSMoA, Inc.’s Leadership Handbook Adopted and Approved by the National Executive Board Effective 11 August, 2018 data and pull data for reports; 10. Ability to work in a team environment; 11. Participate in meetings; 12. Professionalism at meetings and when interacting with all members; and 13. Participation in meetings following Parliamentary meeting protocol. </a:t>
            </a:r>
            <a:endParaRPr b="0" lang="en-US" sz="22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p:txBody>
      </p:sp>
    </p:spTree>
  </p:cSld>
  <mc:AlternateContent>
    <mc:Choice Requires="p14">
      <p:transition spd="slow" p14:dur="4000">
        <p14:vortex/>
      </p:transition>
    </mc:Choice>
    <mc:Fallback>
      <p:transition spd="slow">
        <p:fade/>
      </p:transition>
    </mc:Fallback>
  </mc:AlternateContent>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PlaceHolder 1"/>
          <p:cNvSpPr>
            <a:spLocks noGrp="1"/>
          </p:cNvSpPr>
          <p:nvPr>
            <p:ph type="title"/>
          </p:nvPr>
        </p:nvSpPr>
        <p:spPr>
          <a:xfrm>
            <a:off x="1024200" y="585360"/>
            <a:ext cx="9718200" cy="1497960"/>
          </a:xfrm>
          <a:prstGeom prst="rect">
            <a:avLst/>
          </a:prstGeom>
          <a:noFill/>
          <a:ln w="0">
            <a:noFill/>
          </a:ln>
        </p:spPr>
        <p:txBody>
          <a:bodyPr lIns="90000" rIns="90000" tIns="45000" bIns="45000" anchor="ctr">
            <a:noAutofit/>
          </a:bodyPr>
          <a:p>
            <a:pPr algn="ctr">
              <a:lnSpc>
                <a:spcPct val="80000"/>
              </a:lnSpc>
              <a:buNone/>
              <a:tabLst>
                <a:tab algn="l" pos="0"/>
              </a:tabLst>
            </a:pPr>
            <a:r>
              <a:rPr b="0" lang="en-US" sz="5000" spc="-1" strike="noStrike">
                <a:solidFill>
                  <a:srgbClr val="1a1a1a"/>
                </a:solidFill>
                <a:latin typeface="Twentieth Century"/>
                <a:ea typeface="Twentieth Century"/>
              </a:rPr>
              <a:t>NOMINATIONS:</a:t>
            </a:r>
            <a:endParaRPr b="0" lang="en-US" sz="5000" spc="-1" strike="noStrike">
              <a:solidFill>
                <a:srgbClr val="000000"/>
              </a:solidFill>
              <a:latin typeface="Arial"/>
            </a:endParaRPr>
          </a:p>
        </p:txBody>
      </p:sp>
      <p:sp>
        <p:nvSpPr>
          <p:cNvPr id="177" name="PlaceHolder 2"/>
          <p:cNvSpPr>
            <a:spLocks noGrp="1"/>
          </p:cNvSpPr>
          <p:nvPr>
            <p:ph/>
          </p:nvPr>
        </p:nvSpPr>
        <p:spPr>
          <a:xfrm>
            <a:off x="1024200" y="2286000"/>
            <a:ext cx="9718200" cy="4021560"/>
          </a:xfrm>
          <a:prstGeom prst="rect">
            <a:avLst/>
          </a:prstGeom>
          <a:noFill/>
          <a:ln w="0">
            <a:noFill/>
          </a:ln>
        </p:spPr>
        <p:txBody>
          <a:bodyPr lIns="45720" rIns="45720" tIns="45000" bIns="45000" anchor="t">
            <a:noAutofit/>
          </a:bodyPr>
          <a:p>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PlaceHolder 1"/>
          <p:cNvSpPr>
            <a:spLocks noGrp="1"/>
          </p:cNvSpPr>
          <p:nvPr>
            <p:ph type="title"/>
          </p:nvPr>
        </p:nvSpPr>
        <p:spPr>
          <a:xfrm>
            <a:off x="1024200" y="585360"/>
            <a:ext cx="9718200" cy="1497960"/>
          </a:xfrm>
          <a:prstGeom prst="rect">
            <a:avLst/>
          </a:prstGeom>
          <a:noFill/>
          <a:ln w="0">
            <a:noFill/>
          </a:ln>
        </p:spPr>
        <p:txBody>
          <a:bodyPr lIns="90000" rIns="90000" tIns="45000" bIns="45000" anchor="ctr">
            <a:noAutofit/>
          </a:bodyPr>
          <a:p>
            <a:pPr>
              <a:lnSpc>
                <a:spcPct val="80000"/>
              </a:lnSpc>
              <a:buNone/>
              <a:tabLst>
                <a:tab algn="l" pos="0"/>
              </a:tabLst>
            </a:pPr>
            <a:r>
              <a:rPr b="0" lang="en-US" sz="5000" spc="-1" strike="noStrike">
                <a:solidFill>
                  <a:srgbClr val="1a1a1a"/>
                </a:solidFill>
                <a:latin typeface="Twentieth Century"/>
                <a:ea typeface="Twentieth Century"/>
              </a:rPr>
              <a:t>TREASURER</a:t>
            </a:r>
            <a:endParaRPr b="0" lang="en-US" sz="5000" spc="-1" strike="noStrike">
              <a:solidFill>
                <a:srgbClr val="000000"/>
              </a:solidFill>
              <a:latin typeface="Arial"/>
            </a:endParaRPr>
          </a:p>
        </p:txBody>
      </p:sp>
      <p:sp>
        <p:nvSpPr>
          <p:cNvPr id="179" name="PlaceHolder 2"/>
          <p:cNvSpPr>
            <a:spLocks noGrp="1"/>
          </p:cNvSpPr>
          <p:nvPr>
            <p:ph/>
          </p:nvPr>
        </p:nvSpPr>
        <p:spPr>
          <a:xfrm>
            <a:off x="1024200" y="2286000"/>
            <a:ext cx="9718200" cy="4021560"/>
          </a:xfrm>
          <a:prstGeom prst="rect">
            <a:avLst/>
          </a:prstGeom>
          <a:noFill/>
          <a:ln w="0">
            <a:noFill/>
          </a:ln>
        </p:spPr>
        <p:txBody>
          <a:bodyPr lIns="45720" rIns="45720" tIns="45000" bIns="45000" anchor="t">
            <a:normAutofit fontScale="98000"/>
          </a:bodyPr>
          <a:p>
            <a:pPr>
              <a:lnSpc>
                <a:spcPct val="90000"/>
              </a:lnSpc>
              <a:buNone/>
              <a:tabLst>
                <a:tab algn="l" pos="0"/>
              </a:tabLst>
            </a:pPr>
            <a:r>
              <a:rPr b="0" lang="en-US" sz="2200" spc="-1" strike="noStrike">
                <a:solidFill>
                  <a:srgbClr val="000000"/>
                </a:solidFill>
                <a:latin typeface="Twentieth Century"/>
                <a:ea typeface="Twentieth Century"/>
              </a:rPr>
              <a:t>Key capabilities</a:t>
            </a:r>
            <a:endParaRPr b="0" lang="en-US" sz="22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a:p>
            <a:pPr>
              <a:lnSpc>
                <a:spcPct val="90000"/>
              </a:lnSpc>
              <a:spcBef>
                <a:spcPts val="1400"/>
              </a:spcBef>
              <a:buNone/>
              <a:tabLst>
                <a:tab algn="l" pos="0"/>
              </a:tabLst>
            </a:pPr>
            <a:r>
              <a:rPr b="0" lang="en-US" sz="2200" spc="-1" strike="noStrike">
                <a:solidFill>
                  <a:srgbClr val="000000"/>
                </a:solidFill>
                <a:latin typeface="Twentieth Century"/>
                <a:ea typeface="Twentieth Century"/>
              </a:rPr>
              <a:t> </a:t>
            </a:r>
            <a:r>
              <a:rPr b="0" lang="en-US" sz="2200" spc="-1" strike="noStrike">
                <a:solidFill>
                  <a:srgbClr val="000000"/>
                </a:solidFill>
                <a:latin typeface="Twentieth Century"/>
                <a:ea typeface="Twentieth Century"/>
              </a:rPr>
              <a:t>1. Member in good standing; 2. Computer proficiency skills; 3. Proficiency with Microsoft Word and Microsoft Excel; 26 of 48 BSMoA, Inc.’s Leadership Handbook Adopted and Approved by the National Executive Board Effective 11 August, 2018 4. Knowledge of “Best Practices Accounting” and SFAF where applicable to the Corporation; 5. Good oral and written communication skills; 6. Ability to work in a team environment; 7. Working knowledge of Parliamentary meeting procedure protocol; 8. Professionalism at meetings and when interacting with all members; 9. Basic computer data entry skills; 10. Knowledge of preparing a budget; and 11. Email discussion skills.</a:t>
            </a:r>
            <a:endParaRPr b="0" lang="en-US" sz="2200" spc="-1" strike="noStrike">
              <a:solidFill>
                <a:srgbClr val="000000"/>
              </a:solidFill>
              <a:latin typeface="Arial"/>
            </a:endParaRPr>
          </a:p>
          <a:p>
            <a:pPr>
              <a:lnSpc>
                <a:spcPct val="90000"/>
              </a:lnSpc>
              <a:spcBef>
                <a:spcPts val="1400"/>
              </a:spcBef>
              <a:buNone/>
              <a:tabLst>
                <a:tab algn="l" pos="0"/>
              </a:tabLst>
            </a:pPr>
            <a:endParaRPr b="0" lang="en-US" sz="2200" spc="-1" strike="noStrike">
              <a:solidFill>
                <a:srgbClr val="000000"/>
              </a:solidFill>
              <a:latin typeface="Arial"/>
            </a:endParaRPr>
          </a:p>
        </p:txBody>
      </p:sp>
    </p:spTree>
  </p:cSld>
  <mc:AlternateContent>
    <mc:Choice Requires="p14">
      <p:transition spd="slow" advTm="1000" p14:dur="4000">
        <p14:vortex/>
      </p:transition>
    </mc:Choice>
    <mc:Fallback>
      <p:transition spd="slow" advTm="1000">
        <p:fade/>
      </p:transition>
    </mc:Fallback>
  </mc:AlternateContent>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PlaceHolder 1"/>
          <p:cNvSpPr>
            <a:spLocks noGrp="1"/>
          </p:cNvSpPr>
          <p:nvPr>
            <p:ph type="title"/>
          </p:nvPr>
        </p:nvSpPr>
        <p:spPr>
          <a:xfrm>
            <a:off x="1024200" y="585360"/>
            <a:ext cx="9718200" cy="1497960"/>
          </a:xfrm>
          <a:prstGeom prst="rect">
            <a:avLst/>
          </a:prstGeom>
          <a:noFill/>
          <a:ln w="0">
            <a:noFill/>
          </a:ln>
        </p:spPr>
        <p:txBody>
          <a:bodyPr lIns="90000" rIns="90000" tIns="45000" bIns="45000" anchor="ctr">
            <a:noAutofit/>
          </a:bodyPr>
          <a:p>
            <a:pPr algn="ctr">
              <a:lnSpc>
                <a:spcPct val="80000"/>
              </a:lnSpc>
              <a:buNone/>
              <a:tabLst>
                <a:tab algn="l" pos="0"/>
              </a:tabLst>
            </a:pPr>
            <a:r>
              <a:rPr b="0" lang="en-US" sz="5000" spc="-1" strike="noStrike">
                <a:solidFill>
                  <a:srgbClr val="1a1a1a"/>
                </a:solidFill>
                <a:latin typeface="Twentieth Century"/>
                <a:ea typeface="Twentieth Century"/>
              </a:rPr>
              <a:t>NOMINATIONS:</a:t>
            </a:r>
            <a:endParaRPr b="0" lang="en-US" sz="5000" spc="-1" strike="noStrike">
              <a:solidFill>
                <a:srgbClr val="000000"/>
              </a:solidFill>
              <a:latin typeface="Arial"/>
            </a:endParaRPr>
          </a:p>
        </p:txBody>
      </p:sp>
      <p:sp>
        <p:nvSpPr>
          <p:cNvPr id="181" name="PlaceHolder 2"/>
          <p:cNvSpPr>
            <a:spLocks noGrp="1"/>
          </p:cNvSpPr>
          <p:nvPr>
            <p:ph/>
          </p:nvPr>
        </p:nvSpPr>
        <p:spPr>
          <a:xfrm>
            <a:off x="1024200" y="2286000"/>
            <a:ext cx="9718200" cy="4021560"/>
          </a:xfrm>
          <a:prstGeom prst="rect">
            <a:avLst/>
          </a:prstGeom>
          <a:noFill/>
          <a:ln w="0">
            <a:noFill/>
          </a:ln>
        </p:spPr>
        <p:txBody>
          <a:bodyPr lIns="45720" rIns="45720" tIns="45000" bIns="45000" anchor="t">
            <a:noAutofit/>
          </a:bodyPr>
          <a:p>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type="title"/>
          </p:nvPr>
        </p:nvSpPr>
        <p:spPr>
          <a:xfrm>
            <a:off x="838080" y="365040"/>
            <a:ext cx="10513800" cy="428400"/>
          </a:xfrm>
          <a:prstGeom prst="rect">
            <a:avLst/>
          </a:prstGeom>
          <a:noFill/>
          <a:ln w="0">
            <a:noFill/>
          </a:ln>
        </p:spPr>
        <p:txBody>
          <a:bodyPr lIns="90000" rIns="90000" tIns="45000" bIns="45000" anchor="ctr">
            <a:normAutofit fontScale="16000"/>
          </a:bodyPr>
          <a:p>
            <a:pPr algn="ctr">
              <a:lnSpc>
                <a:spcPct val="80000"/>
              </a:lnSpc>
              <a:buNone/>
              <a:tabLst>
                <a:tab algn="l" pos="0"/>
              </a:tabLst>
            </a:pPr>
            <a:endParaRPr b="0" lang="en-US" sz="4000" spc="-1" strike="noStrike">
              <a:solidFill>
                <a:srgbClr val="000000"/>
              </a:solidFill>
              <a:latin typeface="Arial"/>
            </a:endParaRPr>
          </a:p>
          <a:p>
            <a:pPr algn="ctr">
              <a:lnSpc>
                <a:spcPct val="80000"/>
              </a:lnSpc>
              <a:buNone/>
              <a:tabLst>
                <a:tab algn="l" pos="0"/>
              </a:tabLst>
            </a:pPr>
            <a:r>
              <a:rPr b="1" lang="en-US" sz="4000" spc="-1" strike="noStrike">
                <a:solidFill>
                  <a:srgbClr val="1a1a1a"/>
                </a:solidFill>
                <a:latin typeface="Arial Black"/>
                <a:ea typeface="Arial Black"/>
              </a:rPr>
              <a:t>MINUTES 2021-2022</a:t>
            </a:r>
            <a:br>
              <a:rPr sz="4000"/>
            </a:br>
            <a:br>
              <a:rPr sz="4000"/>
            </a:br>
            <a:endParaRPr b="0" lang="en-US" sz="4000" spc="-1" strike="noStrike">
              <a:solidFill>
                <a:srgbClr val="000000"/>
              </a:solidFill>
              <a:latin typeface="Arial"/>
            </a:endParaRPr>
          </a:p>
        </p:txBody>
      </p:sp>
      <p:pic>
        <p:nvPicPr>
          <p:cNvPr id="96" name="Google Shape;132;g136e23be47b_0_9" descr=""/>
          <p:cNvPicPr/>
          <p:nvPr/>
        </p:nvPicPr>
        <p:blipFill>
          <a:blip r:embed="rId1"/>
          <a:stretch/>
        </p:blipFill>
        <p:spPr>
          <a:xfrm>
            <a:off x="1387800" y="639360"/>
            <a:ext cx="9585360" cy="1266480"/>
          </a:xfrm>
          <a:prstGeom prst="rect">
            <a:avLst/>
          </a:prstGeom>
          <a:ln w="0">
            <a:noFill/>
          </a:ln>
        </p:spPr>
      </p:pic>
      <p:pic>
        <p:nvPicPr>
          <p:cNvPr id="97" name="Google Shape;133;g136e23be47b_0_9" descr=""/>
          <p:cNvPicPr/>
          <p:nvPr/>
        </p:nvPicPr>
        <p:blipFill>
          <a:blip r:embed="rId2"/>
          <a:stretch/>
        </p:blipFill>
        <p:spPr>
          <a:xfrm>
            <a:off x="1387800" y="1833120"/>
            <a:ext cx="9585360" cy="4721040"/>
          </a:xfrm>
          <a:prstGeom prst="rect">
            <a:avLst/>
          </a:prstGeom>
          <a:ln w="0">
            <a:noFill/>
          </a:ln>
        </p:spPr>
      </p:pic>
    </p:spTree>
  </p:cSld>
  <mc:AlternateContent>
    <mc:Choice Requires="p14">
      <p:transition spd="slow" p14:dur="1600">
        <p14:prism/>
      </p:transition>
    </mc:Choice>
    <mc:Fallback>
      <p:transition spd="slow">
        <p:fade/>
      </p:transition>
    </mc:Fallback>
  </mc:AlternateContent>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PlaceHolder 1"/>
          <p:cNvSpPr>
            <a:spLocks noGrp="1"/>
          </p:cNvSpPr>
          <p:nvPr>
            <p:ph/>
          </p:nvPr>
        </p:nvSpPr>
        <p:spPr>
          <a:xfrm>
            <a:off x="1235880" y="1417320"/>
            <a:ext cx="9718200" cy="4021560"/>
          </a:xfrm>
          <a:prstGeom prst="rect">
            <a:avLst/>
          </a:prstGeom>
          <a:noFill/>
          <a:ln w="0">
            <a:noFill/>
          </a:ln>
        </p:spPr>
        <p:txBody>
          <a:bodyPr lIns="45720" rIns="45720" tIns="45000" bIns="45000" anchor="t">
            <a:normAutofit/>
          </a:bodyPr>
          <a:p>
            <a:pPr algn="ctr">
              <a:lnSpc>
                <a:spcPct val="90000"/>
              </a:lnSpc>
              <a:buNone/>
              <a:tabLst>
                <a:tab algn="l" pos="0"/>
              </a:tabLst>
            </a:pPr>
            <a:r>
              <a:rPr b="0" lang="en-US" sz="7200" spc="-1" strike="noStrike">
                <a:solidFill>
                  <a:srgbClr val="002060"/>
                </a:solidFill>
                <a:latin typeface="Twentieth Century"/>
                <a:ea typeface="Twentieth Century"/>
              </a:rPr>
              <a:t>2022 - 2023 </a:t>
            </a:r>
            <a:br>
              <a:rPr sz="7200"/>
            </a:br>
            <a:r>
              <a:rPr b="0" lang="en-US" sz="7200" spc="-1" strike="noStrike">
                <a:solidFill>
                  <a:srgbClr val="002060"/>
                </a:solidFill>
                <a:latin typeface="Twentieth Century"/>
                <a:ea typeface="Twentieth Century"/>
              </a:rPr>
              <a:t>National Big Dipper Elected Board </a:t>
            </a:r>
            <a:endParaRPr b="0" lang="en-US" sz="7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PlaceHolder 1"/>
          <p:cNvSpPr>
            <a:spLocks noGrp="1"/>
          </p:cNvSpPr>
          <p:nvPr>
            <p:ph/>
          </p:nvPr>
        </p:nvSpPr>
        <p:spPr>
          <a:xfrm>
            <a:off x="838080" y="510840"/>
            <a:ext cx="10513800" cy="5664240"/>
          </a:xfrm>
          <a:prstGeom prst="rect">
            <a:avLst/>
          </a:prstGeom>
          <a:noFill/>
          <a:ln w="0">
            <a:noFill/>
          </a:ln>
        </p:spPr>
        <p:txBody>
          <a:bodyPr lIns="45720" rIns="45720" tIns="45000" bIns="45000" anchor="t">
            <a:noAutofit/>
          </a:bodyPr>
          <a:p>
            <a:pPr>
              <a:lnSpc>
                <a:spcPct val="90000"/>
              </a:lnSpc>
              <a:buNone/>
              <a:tabLst>
                <a:tab algn="l" pos="0"/>
              </a:tabLst>
            </a:pPr>
            <a:endParaRPr b="0" lang="en-US" sz="2800" spc="-1" strike="noStrike">
              <a:solidFill>
                <a:srgbClr val="000000"/>
              </a:solidFill>
              <a:latin typeface="Arial"/>
            </a:endParaRPr>
          </a:p>
          <a:p>
            <a:pPr>
              <a:lnSpc>
                <a:spcPct val="90000"/>
              </a:lnSpc>
              <a:spcBef>
                <a:spcPts val="1400"/>
              </a:spcBef>
              <a:buNone/>
              <a:tabLst>
                <a:tab algn="l" pos="0"/>
              </a:tabLst>
            </a:pPr>
            <a:r>
              <a:rPr b="0" lang="en-US" sz="2800" spc="-1" strike="noStrike">
                <a:solidFill>
                  <a:srgbClr val="000000"/>
                </a:solidFill>
                <a:latin typeface="Arial"/>
                <a:ea typeface="Arial"/>
              </a:rPr>
              <a:t>President: </a:t>
            </a:r>
            <a:br>
              <a:rPr sz="2800"/>
            </a:br>
            <a:br>
              <a:rPr sz="2800"/>
            </a:br>
            <a:r>
              <a:rPr b="0" lang="en-US" sz="2800" spc="-1" strike="noStrike">
                <a:solidFill>
                  <a:srgbClr val="000000"/>
                </a:solidFill>
                <a:latin typeface="Arial"/>
                <a:ea typeface="Arial"/>
              </a:rPr>
              <a:t>1</a:t>
            </a:r>
            <a:r>
              <a:rPr b="0" lang="en-US" sz="2800" spc="-1" strike="noStrike" baseline="30000">
                <a:solidFill>
                  <a:srgbClr val="000000"/>
                </a:solidFill>
                <a:latin typeface="Arial"/>
                <a:ea typeface="Arial"/>
              </a:rPr>
              <a:t>st</a:t>
            </a:r>
            <a:r>
              <a:rPr b="0" lang="en-US" sz="2800" spc="-1" strike="noStrike">
                <a:solidFill>
                  <a:srgbClr val="000000"/>
                </a:solidFill>
                <a:latin typeface="Arial"/>
                <a:ea typeface="Arial"/>
              </a:rPr>
              <a:t> Vice Pesident</a:t>
            </a:r>
            <a:br>
              <a:rPr sz="2800"/>
            </a:br>
            <a:br>
              <a:rPr sz="2800"/>
            </a:br>
            <a:r>
              <a:rPr b="0" lang="en-US" sz="2800" spc="-1" strike="noStrike">
                <a:solidFill>
                  <a:srgbClr val="000000"/>
                </a:solidFill>
                <a:latin typeface="Arial"/>
                <a:ea typeface="Arial"/>
              </a:rPr>
              <a:t>Recording Secretary</a:t>
            </a:r>
            <a:br>
              <a:rPr sz="2800"/>
            </a:br>
            <a:br>
              <a:rPr sz="2800"/>
            </a:br>
            <a:r>
              <a:rPr b="0" lang="en-US" sz="2800" spc="-1" strike="noStrike">
                <a:solidFill>
                  <a:srgbClr val="000000"/>
                </a:solidFill>
                <a:latin typeface="Arial"/>
                <a:ea typeface="Arial"/>
              </a:rPr>
              <a:t>Financial Secretary</a:t>
            </a:r>
            <a:br>
              <a:rPr sz="2800"/>
            </a:br>
            <a:br>
              <a:rPr sz="2800"/>
            </a:br>
            <a:r>
              <a:rPr b="0" lang="en-US" sz="2800" spc="-1" strike="noStrike">
                <a:solidFill>
                  <a:srgbClr val="000000"/>
                </a:solidFill>
                <a:latin typeface="Arial"/>
                <a:ea typeface="Arial"/>
              </a:rPr>
              <a:t>Treasurer:</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PlaceHolder 1"/>
          <p:cNvSpPr>
            <a:spLocks noGrp="1"/>
          </p:cNvSpPr>
          <p:nvPr>
            <p:ph type="title"/>
          </p:nvPr>
        </p:nvSpPr>
        <p:spPr>
          <a:xfrm>
            <a:off x="1024200" y="585360"/>
            <a:ext cx="9718200" cy="1497960"/>
          </a:xfrm>
          <a:prstGeom prst="rect">
            <a:avLst/>
          </a:prstGeom>
          <a:noFill/>
          <a:ln w="0">
            <a:noFill/>
          </a:ln>
        </p:spPr>
        <p:txBody>
          <a:bodyPr lIns="90000" rIns="90000" tIns="45000" bIns="45000" anchor="ctr">
            <a:normAutofit fontScale="80000"/>
          </a:bodyPr>
          <a:p>
            <a:pPr algn="ctr">
              <a:lnSpc>
                <a:spcPct val="80000"/>
              </a:lnSpc>
              <a:buNone/>
              <a:tabLst>
                <a:tab algn="l" pos="0"/>
              </a:tabLst>
            </a:pPr>
            <a:r>
              <a:rPr b="0" lang="en-US" sz="4400" spc="-1" strike="noStrike">
                <a:solidFill>
                  <a:srgbClr val="1a1a1a"/>
                </a:solidFill>
                <a:latin typeface="Twentieth Century"/>
                <a:ea typeface="Twentieth Century"/>
              </a:rPr>
              <a:t>THANK YOU FOR ALLOWING US TO SERVE </a:t>
            </a:r>
            <a:br>
              <a:rPr sz="4400"/>
            </a:br>
            <a:r>
              <a:rPr b="0" lang="en-US" sz="4400" spc="-1" strike="noStrike">
                <a:solidFill>
                  <a:srgbClr val="1a1a1a"/>
                </a:solidFill>
                <a:latin typeface="Twentieth Century"/>
                <a:ea typeface="Twentieth Century"/>
              </a:rPr>
              <a:t>AS YOUR 2021-2022 NATIONAL BIG DIPPER BOARD </a:t>
            </a:r>
            <a:endParaRPr b="0" lang="en-US" sz="4400" spc="-1" strike="noStrike">
              <a:solidFill>
                <a:srgbClr val="000000"/>
              </a:solidFill>
              <a:latin typeface="Arial"/>
            </a:endParaRPr>
          </a:p>
        </p:txBody>
      </p:sp>
      <p:sp>
        <p:nvSpPr>
          <p:cNvPr id="185" name="PlaceHolder 2"/>
          <p:cNvSpPr>
            <a:spLocks noGrp="1"/>
          </p:cNvSpPr>
          <p:nvPr>
            <p:ph/>
          </p:nvPr>
        </p:nvSpPr>
        <p:spPr>
          <a:xfrm>
            <a:off x="1024200" y="2286000"/>
            <a:ext cx="10611720" cy="4021560"/>
          </a:xfrm>
          <a:prstGeom prst="rect">
            <a:avLst/>
          </a:prstGeom>
          <a:noFill/>
          <a:ln w="0">
            <a:noFill/>
          </a:ln>
        </p:spPr>
        <p:txBody>
          <a:bodyPr lIns="45720" rIns="45720" tIns="45000" bIns="45000" anchor="t">
            <a:normAutofit fontScale="58000"/>
          </a:bodyPr>
          <a:p>
            <a:pPr algn="ctr">
              <a:lnSpc>
                <a:spcPct val="90000"/>
              </a:lnSpc>
              <a:buNone/>
              <a:tabLst>
                <a:tab algn="l" pos="0"/>
              </a:tabLst>
            </a:pPr>
            <a:r>
              <a:rPr b="1" i="1" lang="en-US" sz="3800" spc="-1" strike="noStrike">
                <a:solidFill>
                  <a:srgbClr val="000000"/>
                </a:solidFill>
                <a:latin typeface="Georgia"/>
                <a:ea typeface="Georgia"/>
              </a:rPr>
              <a:t>On Behalf of the out going National Big Dipper Board, we would like to “</a:t>
            </a:r>
            <a:r>
              <a:rPr b="1" i="1" lang="en-US" sz="3800" spc="-1" strike="noStrike">
                <a:solidFill>
                  <a:srgbClr val="ff0000"/>
                </a:solidFill>
                <a:latin typeface="Georgia"/>
                <a:ea typeface="Georgia"/>
              </a:rPr>
              <a:t>Thank You</a:t>
            </a:r>
            <a:r>
              <a:rPr b="1" i="1" lang="en-US" sz="3800" spc="-1" strike="noStrike">
                <a:solidFill>
                  <a:srgbClr val="000000"/>
                </a:solidFill>
                <a:latin typeface="Georgia"/>
                <a:ea typeface="Georgia"/>
              </a:rPr>
              <a:t>” for the support you have provided thru this continued pandemic time &amp; prior years. </a:t>
            </a:r>
            <a:endParaRPr b="0" lang="en-US" sz="3800" spc="-1" strike="noStrike">
              <a:solidFill>
                <a:srgbClr val="000000"/>
              </a:solidFill>
              <a:latin typeface="Arial"/>
            </a:endParaRPr>
          </a:p>
          <a:p>
            <a:pPr algn="ctr">
              <a:lnSpc>
                <a:spcPct val="90000"/>
              </a:lnSpc>
              <a:buNone/>
              <a:tabLst>
                <a:tab algn="l" pos="0"/>
              </a:tabLst>
            </a:pPr>
            <a:endParaRPr b="0" lang="en-US" sz="3800" spc="-1" strike="noStrike">
              <a:solidFill>
                <a:srgbClr val="000000"/>
              </a:solidFill>
              <a:latin typeface="Arial"/>
            </a:endParaRPr>
          </a:p>
          <a:p>
            <a:pPr algn="ctr">
              <a:lnSpc>
                <a:spcPct val="90000"/>
              </a:lnSpc>
              <a:buNone/>
              <a:tabLst>
                <a:tab algn="l" pos="0"/>
              </a:tabLst>
            </a:pPr>
            <a:r>
              <a:rPr b="1" i="1" lang="en-US" sz="3800" spc="-1" strike="noStrike">
                <a:solidFill>
                  <a:srgbClr val="000000"/>
                </a:solidFill>
                <a:latin typeface="Georgia"/>
                <a:ea typeface="Georgia"/>
              </a:rPr>
              <a:t>We look forward to the National Big Dipper </a:t>
            </a:r>
            <a:endParaRPr b="0" lang="en-US" sz="3800" spc="-1" strike="noStrike">
              <a:solidFill>
                <a:srgbClr val="000000"/>
              </a:solidFill>
              <a:latin typeface="Arial"/>
            </a:endParaRPr>
          </a:p>
          <a:p>
            <a:pPr algn="ctr">
              <a:lnSpc>
                <a:spcPct val="90000"/>
              </a:lnSpc>
              <a:buNone/>
              <a:tabLst>
                <a:tab algn="l" pos="0"/>
              </a:tabLst>
            </a:pPr>
            <a:r>
              <a:rPr b="1" i="1" lang="en-US" sz="3800" spc="-1" strike="noStrike">
                <a:solidFill>
                  <a:srgbClr val="000000"/>
                </a:solidFill>
                <a:latin typeface="Georgia"/>
                <a:ea typeface="Georgia"/>
              </a:rPr>
              <a:t>remaining a strong auxiliary of our parent organization. </a:t>
            </a:r>
            <a:endParaRPr b="0" lang="en-US" sz="3800" spc="-1" strike="noStrike">
              <a:solidFill>
                <a:srgbClr val="000000"/>
              </a:solidFill>
              <a:latin typeface="Arial"/>
            </a:endParaRPr>
          </a:p>
          <a:p>
            <a:pPr marL="91440" indent="-140040" algn="ctr">
              <a:lnSpc>
                <a:spcPct val="90000"/>
              </a:lnSpc>
              <a:spcBef>
                <a:spcPts val="1199"/>
              </a:spcBef>
              <a:buClr>
                <a:srgbClr val="629dd1"/>
              </a:buClr>
              <a:buFont typeface="Twentieth Century"/>
              <a:buChar char=" "/>
              <a:tabLst>
                <a:tab algn="l" pos="0"/>
              </a:tabLst>
            </a:pPr>
            <a:r>
              <a:rPr b="1" lang="en-US" sz="3800" spc="-1" strike="noStrike">
                <a:solidFill>
                  <a:srgbClr val="000000"/>
                </a:solidFill>
                <a:latin typeface="Georgia"/>
                <a:ea typeface="Georgia"/>
              </a:rPr>
              <a:t>It has been our pleasure to add the FUN to the National Blue Star Mothers of America, Inc. organization. We wish the 2022-2023 Board &amp; Membership a successful experience. </a:t>
            </a:r>
            <a:endParaRPr b="0" lang="en-US" sz="3800" spc="-1" strike="noStrike">
              <a:solidFill>
                <a:srgbClr val="000000"/>
              </a:solidFill>
              <a:latin typeface="Arial"/>
            </a:endParaRPr>
          </a:p>
          <a:p>
            <a:pPr marL="91440" indent="-140040" algn="ctr">
              <a:lnSpc>
                <a:spcPct val="90000"/>
              </a:lnSpc>
              <a:spcBef>
                <a:spcPts val="1400"/>
              </a:spcBef>
              <a:buClr>
                <a:srgbClr val="629dd1"/>
              </a:buClr>
              <a:buFont typeface="Twentieth Century"/>
              <a:buChar char=" "/>
              <a:tabLst>
                <a:tab algn="l" pos="0"/>
              </a:tabLst>
            </a:pPr>
            <a:r>
              <a:rPr b="1" lang="en-US" sz="3800" spc="-1" strike="noStrike">
                <a:solidFill>
                  <a:srgbClr val="000000"/>
                </a:solidFill>
                <a:latin typeface="Georgia"/>
                <a:ea typeface="Georgia"/>
              </a:rPr>
              <a:t>We are here to mentor in anyway we can. </a:t>
            </a:r>
            <a:endParaRPr b="0" lang="en-US" sz="3800" spc="-1" strike="noStrike">
              <a:solidFill>
                <a:srgbClr val="000000"/>
              </a:solidFill>
              <a:latin typeface="Arial"/>
            </a:endParaRPr>
          </a:p>
          <a:p>
            <a:pPr>
              <a:lnSpc>
                <a:spcPct val="90000"/>
              </a:lnSpc>
              <a:spcBef>
                <a:spcPts val="1619"/>
              </a:spcBef>
              <a:buNone/>
              <a:tabLst>
                <a:tab algn="l" pos="0"/>
              </a:tabLst>
            </a:pPr>
            <a:endParaRPr b="0" lang="en-US" sz="1800" spc="-1" strike="noStrike">
              <a:solidFill>
                <a:srgbClr val="000000"/>
              </a:solidFill>
              <a:latin typeface="Arial"/>
            </a:endParaRPr>
          </a:p>
          <a:p>
            <a:pPr lvl="8" marL="1362600" indent="-137160" algn="ctr">
              <a:lnSpc>
                <a:spcPct val="90000"/>
              </a:lnSpc>
              <a:spcBef>
                <a:spcPts val="201"/>
              </a:spcBef>
              <a:buClr>
                <a:srgbClr val="629dd1"/>
              </a:buClr>
              <a:buFont typeface="Noto Sans Symbols"/>
              <a:buChar char=""/>
              <a:tabLst>
                <a:tab algn="l" pos="0"/>
              </a:tabLst>
            </a:pPr>
            <a:r>
              <a:rPr b="1" lang="en-US" sz="2500" spc="-1" strike="noStrike">
                <a:solidFill>
                  <a:srgbClr val="000000"/>
                </a:solidFill>
                <a:latin typeface="Georgia"/>
                <a:ea typeface="Georgia"/>
              </a:rPr>
              <a:t>Elizabeth B,   Liz C, Deb , Charla, Theresa, Pat, Gloria, Kade</a:t>
            </a:r>
            <a:endParaRPr b="0" lang="en-US" sz="2500" spc="-1" strike="noStrike">
              <a:solidFill>
                <a:srgbClr val="000000"/>
              </a:solidFill>
              <a:latin typeface="Arial"/>
            </a:endParaRPr>
          </a:p>
          <a:p>
            <a:pPr marL="1225440" algn="ctr">
              <a:lnSpc>
                <a:spcPct val="90000"/>
              </a:lnSpc>
              <a:spcBef>
                <a:spcPts val="601"/>
              </a:spcBef>
              <a:buNone/>
              <a:tabLst>
                <a:tab algn="l" pos="0"/>
              </a:tabLst>
            </a:pPr>
            <a:r>
              <a:rPr b="1" lang="en-US" sz="2500" spc="-1" strike="noStrike">
                <a:solidFill>
                  <a:srgbClr val="000000"/>
                </a:solidFill>
                <a:latin typeface="Georgia"/>
                <a:ea typeface="Georgia"/>
              </a:rPr>
              <a:t>  </a:t>
            </a:r>
            <a:endParaRPr b="0" lang="en-US" sz="2500" spc="-1" strike="noStrike">
              <a:solidFill>
                <a:srgbClr val="000000"/>
              </a:solidFill>
              <a:latin typeface="Arial"/>
            </a:endParaRPr>
          </a:p>
          <a:p>
            <a:pPr marL="1225440" algn="ctr">
              <a:lnSpc>
                <a:spcPct val="90000"/>
              </a:lnSpc>
              <a:spcBef>
                <a:spcPts val="601"/>
              </a:spcBef>
              <a:buNone/>
              <a:tabLst>
                <a:tab algn="l" pos="0"/>
              </a:tabLst>
            </a:pPr>
            <a:endParaRPr b="0" lang="en-US" sz="1800" spc="-1" strike="noStrike">
              <a:solidFill>
                <a:srgbClr val="000000"/>
              </a:solidFill>
              <a:latin typeface="Arial"/>
            </a:endParaRPr>
          </a:p>
          <a:p>
            <a:pPr marL="1225440" algn="ctr">
              <a:lnSpc>
                <a:spcPct val="90000"/>
              </a:lnSpc>
              <a:spcBef>
                <a:spcPts val="1817"/>
              </a:spcBef>
              <a:buNone/>
              <a:tabLst>
                <a:tab algn="l" pos="0"/>
              </a:tabLst>
            </a:pPr>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838080" y="365040"/>
            <a:ext cx="10513800" cy="428400"/>
          </a:xfrm>
          <a:prstGeom prst="rect">
            <a:avLst/>
          </a:prstGeom>
          <a:noFill/>
          <a:ln w="0">
            <a:noFill/>
          </a:ln>
        </p:spPr>
        <p:txBody>
          <a:bodyPr lIns="90000" rIns="90000" tIns="45000" bIns="45000" anchor="ctr">
            <a:normAutofit fontScale="16000"/>
          </a:bodyPr>
          <a:p>
            <a:pPr algn="ctr">
              <a:lnSpc>
                <a:spcPct val="80000"/>
              </a:lnSpc>
              <a:buNone/>
              <a:tabLst>
                <a:tab algn="l" pos="0"/>
              </a:tabLst>
            </a:pPr>
            <a:endParaRPr b="0" lang="en-US" sz="4000" spc="-1" strike="noStrike">
              <a:solidFill>
                <a:srgbClr val="000000"/>
              </a:solidFill>
              <a:latin typeface="Arial"/>
            </a:endParaRPr>
          </a:p>
          <a:p>
            <a:pPr algn="ctr">
              <a:lnSpc>
                <a:spcPct val="80000"/>
              </a:lnSpc>
              <a:buNone/>
              <a:tabLst>
                <a:tab algn="l" pos="0"/>
              </a:tabLst>
            </a:pPr>
            <a:r>
              <a:rPr b="1" lang="en-US" sz="4000" spc="-1" strike="noStrike">
                <a:solidFill>
                  <a:srgbClr val="1a1a1a"/>
                </a:solidFill>
                <a:latin typeface="Arial Black"/>
                <a:ea typeface="Arial Black"/>
              </a:rPr>
              <a:t>MINUTES 2021-2022</a:t>
            </a:r>
            <a:br>
              <a:rPr sz="4000"/>
            </a:br>
            <a:br>
              <a:rPr sz="4000"/>
            </a:br>
            <a:endParaRPr b="0" lang="en-US" sz="4000" spc="-1" strike="noStrike">
              <a:solidFill>
                <a:srgbClr val="000000"/>
              </a:solidFill>
              <a:latin typeface="Arial"/>
            </a:endParaRPr>
          </a:p>
        </p:txBody>
      </p:sp>
      <p:pic>
        <p:nvPicPr>
          <p:cNvPr id="99" name="Google Shape;139;g136e23be47b_0_13" descr=""/>
          <p:cNvPicPr/>
          <p:nvPr/>
        </p:nvPicPr>
        <p:blipFill>
          <a:blip r:embed="rId1"/>
          <a:stretch/>
        </p:blipFill>
        <p:spPr>
          <a:xfrm>
            <a:off x="1308960" y="793800"/>
            <a:ext cx="9572040" cy="3072960"/>
          </a:xfrm>
          <a:prstGeom prst="rect">
            <a:avLst/>
          </a:prstGeom>
          <a:ln w="0">
            <a:noFill/>
          </a:ln>
        </p:spPr>
      </p:pic>
      <p:pic>
        <p:nvPicPr>
          <p:cNvPr id="100" name="Google Shape;140;g136e23be47b_0_13" descr=""/>
          <p:cNvPicPr/>
          <p:nvPr/>
        </p:nvPicPr>
        <p:blipFill>
          <a:blip r:embed="rId2"/>
          <a:stretch/>
        </p:blipFill>
        <p:spPr>
          <a:xfrm>
            <a:off x="1308960" y="3867120"/>
            <a:ext cx="9572040" cy="1691280"/>
          </a:xfrm>
          <a:prstGeom prst="rect">
            <a:avLst/>
          </a:prstGeom>
          <a:ln w="0">
            <a:noFill/>
          </a:ln>
        </p:spPr>
      </p:pic>
    </p:spTree>
  </p:cSld>
  <mc:AlternateContent>
    <mc:Choice Requires="p14">
      <p:transition spd="slow" p14:dur="1600">
        <p14:prism/>
      </p:transition>
    </mc:Choice>
    <mc:Fallback>
      <p:transition spd="slow">
        <p:fade/>
      </p:transition>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838080" y="365040"/>
            <a:ext cx="10513800" cy="428400"/>
          </a:xfrm>
          <a:prstGeom prst="rect">
            <a:avLst/>
          </a:prstGeom>
          <a:noFill/>
          <a:ln w="0">
            <a:noFill/>
          </a:ln>
        </p:spPr>
        <p:txBody>
          <a:bodyPr lIns="90000" rIns="90000" tIns="45000" bIns="45000" anchor="ctr">
            <a:normAutofit fontScale="16000"/>
          </a:bodyPr>
          <a:p>
            <a:pPr algn="ctr">
              <a:lnSpc>
                <a:spcPct val="80000"/>
              </a:lnSpc>
              <a:buNone/>
              <a:tabLst>
                <a:tab algn="l" pos="0"/>
              </a:tabLst>
            </a:pPr>
            <a:endParaRPr b="0" lang="en-US" sz="4000" spc="-1" strike="noStrike">
              <a:solidFill>
                <a:srgbClr val="000000"/>
              </a:solidFill>
              <a:latin typeface="Arial"/>
            </a:endParaRPr>
          </a:p>
          <a:p>
            <a:pPr algn="ctr">
              <a:lnSpc>
                <a:spcPct val="80000"/>
              </a:lnSpc>
              <a:buNone/>
              <a:tabLst>
                <a:tab algn="l" pos="0"/>
              </a:tabLst>
            </a:pPr>
            <a:r>
              <a:rPr b="1" lang="en-US" sz="4000" spc="-1" strike="noStrike">
                <a:solidFill>
                  <a:srgbClr val="1a1a1a"/>
                </a:solidFill>
                <a:latin typeface="Arial Black"/>
                <a:ea typeface="Arial Black"/>
              </a:rPr>
              <a:t>MINUTES 2021-2022</a:t>
            </a:r>
            <a:br>
              <a:rPr sz="4000"/>
            </a:br>
            <a:br>
              <a:rPr sz="4000"/>
            </a:br>
            <a:endParaRPr b="0" lang="en-US" sz="4000" spc="-1" strike="noStrike">
              <a:solidFill>
                <a:srgbClr val="000000"/>
              </a:solidFill>
              <a:latin typeface="Arial"/>
            </a:endParaRPr>
          </a:p>
        </p:txBody>
      </p:sp>
      <p:pic>
        <p:nvPicPr>
          <p:cNvPr id="102" name="Google Shape;146;g136e23be47b_0_17" descr=""/>
          <p:cNvPicPr/>
          <p:nvPr/>
        </p:nvPicPr>
        <p:blipFill>
          <a:blip r:embed="rId1"/>
          <a:stretch/>
        </p:blipFill>
        <p:spPr>
          <a:xfrm>
            <a:off x="1368360" y="738000"/>
            <a:ext cx="9604800" cy="5856840"/>
          </a:xfrm>
          <a:prstGeom prst="rect">
            <a:avLst/>
          </a:prstGeom>
          <a:ln w="0">
            <a:noFill/>
          </a:ln>
        </p:spPr>
      </p:pic>
    </p:spTree>
  </p:cSld>
  <mc:AlternateContent>
    <mc:Choice Requires="p14">
      <p:transition spd="slow" p14:dur="1600">
        <p14:prism/>
      </p:transition>
    </mc:Choice>
    <mc:Fallback>
      <p:transition spd="slow">
        <p:fade/>
      </p:transition>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p:nvPr>
        </p:nvSpPr>
        <p:spPr>
          <a:xfrm>
            <a:off x="343440" y="313560"/>
            <a:ext cx="11503440" cy="6425280"/>
          </a:xfrm>
          <a:prstGeom prst="rect">
            <a:avLst/>
          </a:prstGeom>
          <a:noFill/>
          <a:ln w="0">
            <a:noFill/>
          </a:ln>
        </p:spPr>
        <p:txBody>
          <a:bodyPr lIns="45720" rIns="45720" tIns="45000" bIns="45000" anchor="t">
            <a:noAutofit/>
          </a:bodyPr>
          <a:p>
            <a:pPr marL="91440" indent="-177840" algn="ctr">
              <a:lnSpc>
                <a:spcPct val="90000"/>
              </a:lnSpc>
              <a:buClr>
                <a:srgbClr val="629dd1"/>
              </a:buClr>
              <a:buFont typeface="Twentieth Century"/>
              <a:buChar char=" "/>
            </a:pPr>
            <a:r>
              <a:rPr b="1" lang="en-US" sz="2800" spc="-1" strike="noStrike">
                <a:solidFill>
                  <a:srgbClr val="000000"/>
                </a:solidFill>
                <a:latin typeface="Twentieth Century"/>
                <a:ea typeface="Twentieth Century"/>
              </a:rPr>
              <a:t>Statement of Activities</a:t>
            </a:r>
            <a:endParaRPr b="0" lang="en-US" sz="2800" spc="-1" strike="noStrike">
              <a:solidFill>
                <a:srgbClr val="000000"/>
              </a:solidFill>
              <a:latin typeface="Arial"/>
            </a:endParaRPr>
          </a:p>
          <a:p>
            <a:pPr marL="91440" indent="-152280" algn="ctr">
              <a:lnSpc>
                <a:spcPct val="90000"/>
              </a:lnSpc>
              <a:spcBef>
                <a:spcPts val="1400"/>
              </a:spcBef>
              <a:buClr>
                <a:srgbClr val="629dd1"/>
              </a:buClr>
              <a:buFont typeface="Twentieth Century"/>
              <a:buChar char=" "/>
            </a:pPr>
            <a:r>
              <a:rPr b="0" lang="en-US" sz="2400" spc="-1" strike="noStrike">
                <a:solidFill>
                  <a:srgbClr val="000000"/>
                </a:solidFill>
                <a:latin typeface="Twentieth Century"/>
                <a:ea typeface="Twentieth Century"/>
              </a:rPr>
              <a:t>2021-2022 thru 6/30/22</a:t>
            </a:r>
            <a:endParaRPr b="0" lang="en-US" sz="2400" spc="-1" strike="noStrike">
              <a:solidFill>
                <a:srgbClr val="000000"/>
              </a:solidFill>
              <a:latin typeface="Arial"/>
            </a:endParaRPr>
          </a:p>
          <a:p>
            <a:pPr>
              <a:lnSpc>
                <a:spcPct val="90000"/>
              </a:lnSpc>
              <a:spcBef>
                <a:spcPts val="1400"/>
              </a:spcBef>
              <a:buNone/>
              <a:tabLst>
                <a:tab algn="l" pos="0"/>
              </a:tabLst>
            </a:pPr>
            <a:endParaRPr b="0" lang="en-US" sz="1200" spc="-1" strike="noStrike">
              <a:solidFill>
                <a:srgbClr val="000000"/>
              </a:solidFill>
              <a:latin typeface="Arial"/>
            </a:endParaRPr>
          </a:p>
          <a:p>
            <a:pPr>
              <a:lnSpc>
                <a:spcPct val="90000"/>
              </a:lnSpc>
              <a:spcBef>
                <a:spcPts val="1400"/>
              </a:spcBef>
              <a:buNone/>
              <a:tabLst>
                <a:tab algn="l" pos="0"/>
              </a:tabLst>
            </a:pPr>
            <a:endParaRPr b="0" lang="en-US" sz="1000" spc="-1" strike="noStrike">
              <a:solidFill>
                <a:srgbClr val="000000"/>
              </a:solidFill>
              <a:latin typeface="Arial"/>
            </a:endParaRPr>
          </a:p>
          <a:p>
            <a:pPr>
              <a:lnSpc>
                <a:spcPct val="90000"/>
              </a:lnSpc>
              <a:spcBef>
                <a:spcPts val="1400"/>
              </a:spcBef>
              <a:buNone/>
              <a:tabLst>
                <a:tab algn="l" pos="0"/>
              </a:tabLst>
            </a:pPr>
            <a:endParaRPr b="0" lang="en-US" sz="1000" spc="-1" strike="noStrike">
              <a:solidFill>
                <a:srgbClr val="000000"/>
              </a:solidFill>
              <a:latin typeface="Arial"/>
            </a:endParaRPr>
          </a:p>
          <a:p>
            <a:pPr>
              <a:lnSpc>
                <a:spcPct val="90000"/>
              </a:lnSpc>
              <a:spcBef>
                <a:spcPts val="1400"/>
              </a:spcBef>
              <a:buNone/>
              <a:tabLst>
                <a:tab algn="l" pos="0"/>
              </a:tabLst>
            </a:pPr>
            <a:endParaRPr b="0" lang="en-US" sz="1000" spc="-1" strike="noStrike">
              <a:solidFill>
                <a:srgbClr val="000000"/>
              </a:solidFill>
              <a:latin typeface="Arial"/>
            </a:endParaRPr>
          </a:p>
          <a:p>
            <a:pPr>
              <a:lnSpc>
                <a:spcPct val="90000"/>
              </a:lnSpc>
              <a:spcBef>
                <a:spcPts val="1400"/>
              </a:spcBef>
              <a:buNone/>
              <a:tabLst>
                <a:tab algn="l" pos="0"/>
              </a:tabLst>
            </a:pPr>
            <a:endParaRPr b="0" lang="en-US" sz="1000" spc="-1" strike="noStrike">
              <a:solidFill>
                <a:srgbClr val="000000"/>
              </a:solidFill>
              <a:latin typeface="Arial"/>
            </a:endParaRPr>
          </a:p>
          <a:p>
            <a:pPr>
              <a:lnSpc>
                <a:spcPct val="90000"/>
              </a:lnSpc>
              <a:spcBef>
                <a:spcPts val="1400"/>
              </a:spcBef>
              <a:buNone/>
              <a:tabLst>
                <a:tab algn="l" pos="0"/>
              </a:tabLst>
            </a:pPr>
            <a:endParaRPr b="0" lang="en-US" sz="1000" spc="-1" strike="noStrike">
              <a:solidFill>
                <a:srgbClr val="000000"/>
              </a:solidFill>
              <a:latin typeface="Arial"/>
            </a:endParaRPr>
          </a:p>
          <a:p>
            <a:pPr>
              <a:lnSpc>
                <a:spcPct val="90000"/>
              </a:lnSpc>
              <a:spcBef>
                <a:spcPts val="1400"/>
              </a:spcBef>
              <a:buNone/>
              <a:tabLst>
                <a:tab algn="l" pos="0"/>
              </a:tabLst>
            </a:pPr>
            <a:endParaRPr b="0" lang="en-US" sz="1000" spc="-1" strike="noStrike">
              <a:solidFill>
                <a:srgbClr val="000000"/>
              </a:solidFill>
              <a:latin typeface="Arial"/>
            </a:endParaRPr>
          </a:p>
        </p:txBody>
      </p:sp>
      <p:pic>
        <p:nvPicPr>
          <p:cNvPr id="104" name="Google Shape;152;p6" descr=""/>
          <p:cNvPicPr/>
          <p:nvPr/>
        </p:nvPicPr>
        <p:blipFill>
          <a:blip r:embed="rId1"/>
          <a:stretch/>
        </p:blipFill>
        <p:spPr>
          <a:xfrm>
            <a:off x="1359360" y="1519200"/>
            <a:ext cx="9605520" cy="496584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LibreOffice/7.3.4.2$Windows_X86_64 LibreOffice_project/728fec16bd5f605073805c3c9e7c4212a0120dc5</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2022-07-14T01:32:34Z</dcterms:created>
  <dc:creator>E M Coyle</dc:creator>
  <dc:description/>
  <dc:language>en-US</dc:language>
  <cp:lastModifiedBy/>
  <cp:revision>0</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Widescreen</vt:lpwstr>
  </property>
  <property fmtid="{D5CDD505-2E9C-101B-9397-08002B2CF9AE}" pid="3" name="Slides">
    <vt:i4>66</vt:i4>
  </property>
</Properties>
</file>