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1"/>
    <p:sldMasterId id="2147483705" r:id="rId2"/>
    <p:sldMasterId id="2147483723" r:id="rId3"/>
  </p:sldMasterIdLst>
  <p:sldIdLst>
    <p:sldId id="256" r:id="rId4"/>
    <p:sldId id="257" r:id="rId5"/>
    <p:sldId id="258" r:id="rId6"/>
    <p:sldId id="259" r:id="rId7"/>
    <p:sldId id="261" r:id="rId8"/>
    <p:sldId id="260" r:id="rId9"/>
    <p:sldId id="262" r:id="rId10"/>
    <p:sldId id="263" r:id="rId11"/>
    <p:sldId id="271" r:id="rId12"/>
    <p:sldId id="264" r:id="rId13"/>
    <p:sldId id="265" r:id="rId14"/>
    <p:sldId id="266" r:id="rId15"/>
    <p:sldId id="267" r:id="rId16"/>
    <p:sldId id="268" r:id="rId17"/>
    <p:sldId id="269" r:id="rId18"/>
    <p:sldId id="294" r:id="rId19"/>
    <p:sldId id="272" r:id="rId20"/>
    <p:sldId id="273" r:id="rId21"/>
    <p:sldId id="274" r:id="rId22"/>
    <p:sldId id="275" r:id="rId23"/>
    <p:sldId id="276" r:id="rId24"/>
    <p:sldId id="293" r:id="rId25"/>
    <p:sldId id="277" r:id="rId26"/>
    <p:sldId id="278" r:id="rId27"/>
    <p:sldId id="280" r:id="rId28"/>
    <p:sldId id="279" r:id="rId29"/>
    <p:sldId id="281" r:id="rId30"/>
    <p:sldId id="282" r:id="rId31"/>
    <p:sldId id="283" r:id="rId32"/>
    <p:sldId id="284" r:id="rId33"/>
    <p:sldId id="285" r:id="rId34"/>
    <p:sldId id="286" r:id="rId35"/>
    <p:sldId id="287" r:id="rId36"/>
    <p:sldId id="295" r:id="rId37"/>
    <p:sldId id="288" r:id="rId38"/>
    <p:sldId id="289" r:id="rId39"/>
    <p:sldId id="291" r:id="rId40"/>
    <p:sldId id="292" r:id="rId41"/>
    <p:sldId id="290" r:id="rId42"/>
    <p:sldId id="297" r:id="rId43"/>
    <p:sldId id="299" r:id="rId44"/>
    <p:sldId id="300" r:id="rId45"/>
    <p:sldId id="301" r:id="rId46"/>
    <p:sldId id="302" r:id="rId47"/>
    <p:sldId id="303" r:id="rId48"/>
    <p:sldId id="304" r:id="rId49"/>
    <p:sldId id="305" r:id="rId50"/>
    <p:sldId id="306" r:id="rId51"/>
    <p:sldId id="307" r:id="rId52"/>
    <p:sldId id="296" r:id="rId53"/>
    <p:sldId id="298"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 Straw" initials="JS" lastIdx="1" clrIdx="0">
    <p:extLst>
      <p:ext uri="{19B8F6BF-5375-455C-9EA6-DF929625EA0E}">
        <p15:presenceInfo xmlns:p15="http://schemas.microsoft.com/office/powerpoint/2012/main" userId="S::jstraw@mettest.com::3e6bfc1d-8f78-466d-8e78-2f73078945f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F2E28"/>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3" d="100"/>
          <a:sy n="113" d="100"/>
        </p:scale>
        <p:origin x="45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4E09EF-F9F9-4EF6-87F3-0ADEC102BFE9}"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F1C6CD9A-9DD6-48EB-9EA9-31F4FC9108D9}">
      <dgm:prSet/>
      <dgm:spPr/>
      <dgm:t>
        <a:bodyPr/>
        <a:lstStyle/>
        <a:p>
          <a:r>
            <a:rPr lang="en-US" b="1" dirty="0"/>
            <a:t>Audit FYE 08/31/2019</a:t>
          </a:r>
        </a:p>
      </dgm:t>
    </dgm:pt>
    <dgm:pt modelId="{69ACB9C1-AB84-4BDD-892B-34031D557082}" type="parTrans" cxnId="{C65288BF-405E-400D-ABF6-CC6834FC43AB}">
      <dgm:prSet/>
      <dgm:spPr/>
      <dgm:t>
        <a:bodyPr/>
        <a:lstStyle/>
        <a:p>
          <a:endParaRPr lang="en-US"/>
        </a:p>
      </dgm:t>
    </dgm:pt>
    <dgm:pt modelId="{8705D13B-A643-4364-9015-972C47AA28D6}" type="sibTrans" cxnId="{C65288BF-405E-400D-ABF6-CC6834FC43AB}">
      <dgm:prSet/>
      <dgm:spPr/>
      <dgm:t>
        <a:bodyPr/>
        <a:lstStyle/>
        <a:p>
          <a:endParaRPr lang="en-US"/>
        </a:p>
      </dgm:t>
    </dgm:pt>
    <dgm:pt modelId="{48BB3183-A3CA-4F2F-9131-E6E1A84C9062}">
      <dgm:prSet/>
      <dgm:spPr/>
      <dgm:t>
        <a:bodyPr/>
        <a:lstStyle/>
        <a:p>
          <a:r>
            <a:rPr lang="en-US" b="1" dirty="0">
              <a:solidFill>
                <a:schemeClr val="accent4">
                  <a:lumMod val="75000"/>
                </a:schemeClr>
              </a:solidFill>
            </a:rPr>
            <a:t>Audit FYE 08/31/2020</a:t>
          </a:r>
        </a:p>
      </dgm:t>
    </dgm:pt>
    <dgm:pt modelId="{646EA6B2-149C-4E13-A46A-268C00ADE82D}" type="parTrans" cxnId="{2D5B7594-0437-485D-8EBE-9BE89610BC7D}">
      <dgm:prSet/>
      <dgm:spPr/>
      <dgm:t>
        <a:bodyPr/>
        <a:lstStyle/>
        <a:p>
          <a:endParaRPr lang="en-US"/>
        </a:p>
      </dgm:t>
    </dgm:pt>
    <dgm:pt modelId="{90F0E839-A1C8-4B49-BFC9-ACD608057628}" type="sibTrans" cxnId="{2D5B7594-0437-485D-8EBE-9BE89610BC7D}">
      <dgm:prSet/>
      <dgm:spPr/>
      <dgm:t>
        <a:bodyPr/>
        <a:lstStyle/>
        <a:p>
          <a:endParaRPr lang="en-US"/>
        </a:p>
      </dgm:t>
    </dgm:pt>
    <dgm:pt modelId="{FC7018FC-D3E4-477A-8BCB-393173CDB95A}">
      <dgm:prSet/>
      <dgm:spPr/>
      <dgm:t>
        <a:bodyPr/>
        <a:lstStyle/>
        <a:p>
          <a:r>
            <a:rPr lang="en-US" b="1" dirty="0">
              <a:solidFill>
                <a:schemeClr val="accent5">
                  <a:lumMod val="50000"/>
                </a:schemeClr>
              </a:solidFill>
            </a:rPr>
            <a:t>Proposed Budget FYE 08/31/2022</a:t>
          </a:r>
        </a:p>
      </dgm:t>
    </dgm:pt>
    <dgm:pt modelId="{BB37F9FD-1633-4B9F-A3B7-04C45F0932D0}" type="parTrans" cxnId="{BF222BF9-64B1-40F5-AEF6-DA54F149D42E}">
      <dgm:prSet/>
      <dgm:spPr/>
      <dgm:t>
        <a:bodyPr/>
        <a:lstStyle/>
        <a:p>
          <a:endParaRPr lang="en-US"/>
        </a:p>
      </dgm:t>
    </dgm:pt>
    <dgm:pt modelId="{4A08D440-DE9C-4DA4-9712-08B296B37B72}" type="sibTrans" cxnId="{BF222BF9-64B1-40F5-AEF6-DA54F149D42E}">
      <dgm:prSet/>
      <dgm:spPr/>
      <dgm:t>
        <a:bodyPr/>
        <a:lstStyle/>
        <a:p>
          <a:endParaRPr lang="en-US"/>
        </a:p>
      </dgm:t>
    </dgm:pt>
    <dgm:pt modelId="{E0421786-CDEC-4507-A5DB-6B3408DC4AD4}">
      <dgm:prSet/>
      <dgm:spPr/>
      <dgm:t>
        <a:bodyPr/>
        <a:lstStyle/>
        <a:p>
          <a:r>
            <a:rPr lang="en-US" b="1" dirty="0">
              <a:solidFill>
                <a:srgbClr val="FFFF00"/>
              </a:solidFill>
            </a:rPr>
            <a:t>Proposed Financial Policies FYE 08/31/2022</a:t>
          </a:r>
        </a:p>
      </dgm:t>
    </dgm:pt>
    <dgm:pt modelId="{301AA2D7-F8C3-42C3-B16B-7765087FF94B}" type="parTrans" cxnId="{5A095798-24FB-44D2-B01F-0293A6E2F42B}">
      <dgm:prSet/>
      <dgm:spPr/>
      <dgm:t>
        <a:bodyPr/>
        <a:lstStyle/>
        <a:p>
          <a:endParaRPr lang="en-US"/>
        </a:p>
      </dgm:t>
    </dgm:pt>
    <dgm:pt modelId="{D1B97726-2C3C-4E41-84E1-F002C60FB525}" type="sibTrans" cxnId="{5A095798-24FB-44D2-B01F-0293A6E2F42B}">
      <dgm:prSet/>
      <dgm:spPr/>
      <dgm:t>
        <a:bodyPr/>
        <a:lstStyle/>
        <a:p>
          <a:endParaRPr lang="en-US"/>
        </a:p>
      </dgm:t>
    </dgm:pt>
    <dgm:pt modelId="{35218CFB-6EA8-41DF-95C7-A91443263725}">
      <dgm:prSet custT="1"/>
      <dgm:spPr/>
      <dgm:t>
        <a:bodyPr/>
        <a:lstStyle/>
        <a:p>
          <a:r>
            <a:rPr lang="en-US" sz="2200" b="1" dirty="0"/>
            <a:t>Convention Body approved 30% Donation selections</a:t>
          </a:r>
        </a:p>
      </dgm:t>
    </dgm:pt>
    <dgm:pt modelId="{95912757-264E-48E0-850B-0EEAB64638D0}" type="parTrans" cxnId="{B4B55F8D-7F9B-430F-B070-5CDCC0D09306}">
      <dgm:prSet/>
      <dgm:spPr/>
      <dgm:t>
        <a:bodyPr/>
        <a:lstStyle/>
        <a:p>
          <a:endParaRPr lang="en-US"/>
        </a:p>
      </dgm:t>
    </dgm:pt>
    <dgm:pt modelId="{73A167B6-F020-407B-92CD-C8309C74E68D}" type="sibTrans" cxnId="{B4B55F8D-7F9B-430F-B070-5CDCC0D09306}">
      <dgm:prSet/>
      <dgm:spPr/>
      <dgm:t>
        <a:bodyPr/>
        <a:lstStyle/>
        <a:p>
          <a:endParaRPr lang="en-US"/>
        </a:p>
      </dgm:t>
    </dgm:pt>
    <dgm:pt modelId="{E7C68EC9-C118-4D84-A16E-F3CE1ED9A890}">
      <dgm:prSet/>
      <dgm:spPr/>
      <dgm:t>
        <a:bodyPr/>
        <a:lstStyle/>
        <a:p>
          <a:r>
            <a:rPr lang="en-US" b="1" dirty="0">
              <a:solidFill>
                <a:srgbClr val="00B0F0"/>
              </a:solidFill>
            </a:rPr>
            <a:t>Informative</a:t>
          </a:r>
        </a:p>
        <a:p>
          <a:r>
            <a:rPr lang="en-US" b="1" dirty="0">
              <a:solidFill>
                <a:srgbClr val="00B0F0"/>
              </a:solidFill>
            </a:rPr>
            <a:t>      Session</a:t>
          </a:r>
          <a:r>
            <a:rPr lang="en-US" dirty="0"/>
            <a:t>	</a:t>
          </a:r>
        </a:p>
      </dgm:t>
    </dgm:pt>
    <dgm:pt modelId="{A1522744-17C7-4D09-9D1F-80893D018BB4}" type="parTrans" cxnId="{452EBE9B-8219-4E12-A73F-06BC38D36C48}">
      <dgm:prSet/>
      <dgm:spPr/>
      <dgm:t>
        <a:bodyPr/>
        <a:lstStyle/>
        <a:p>
          <a:endParaRPr lang="en-US"/>
        </a:p>
      </dgm:t>
    </dgm:pt>
    <dgm:pt modelId="{C608FDFE-E81F-4C1C-BC25-71EE90EAF9D2}" type="sibTrans" cxnId="{452EBE9B-8219-4E12-A73F-06BC38D36C48}">
      <dgm:prSet/>
      <dgm:spPr/>
      <dgm:t>
        <a:bodyPr/>
        <a:lstStyle/>
        <a:p>
          <a:endParaRPr lang="en-US"/>
        </a:p>
      </dgm:t>
    </dgm:pt>
    <dgm:pt modelId="{2FAD9584-65D6-4F34-A659-719C9554736F}" type="pres">
      <dgm:prSet presAssocID="{174E09EF-F9F9-4EF6-87F3-0ADEC102BFE9}" presName="diagram" presStyleCnt="0">
        <dgm:presLayoutVars>
          <dgm:dir/>
          <dgm:resizeHandles val="exact"/>
        </dgm:presLayoutVars>
      </dgm:prSet>
      <dgm:spPr/>
    </dgm:pt>
    <dgm:pt modelId="{F3D656EB-28A8-46FC-B47B-458186B69AF0}" type="pres">
      <dgm:prSet presAssocID="{F1C6CD9A-9DD6-48EB-9EA9-31F4FC9108D9}" presName="node" presStyleLbl="node1" presStyleIdx="0" presStyleCnt="6">
        <dgm:presLayoutVars>
          <dgm:bulletEnabled val="1"/>
        </dgm:presLayoutVars>
      </dgm:prSet>
      <dgm:spPr/>
    </dgm:pt>
    <dgm:pt modelId="{C2CB71D0-BED9-4B06-BDB6-96F004795EBC}" type="pres">
      <dgm:prSet presAssocID="{8705D13B-A643-4364-9015-972C47AA28D6}" presName="sibTrans" presStyleCnt="0"/>
      <dgm:spPr/>
    </dgm:pt>
    <dgm:pt modelId="{D0059647-C376-40A4-8E4E-D6067698F173}" type="pres">
      <dgm:prSet presAssocID="{48BB3183-A3CA-4F2F-9131-E6E1A84C9062}" presName="node" presStyleLbl="node1" presStyleIdx="1" presStyleCnt="6">
        <dgm:presLayoutVars>
          <dgm:bulletEnabled val="1"/>
        </dgm:presLayoutVars>
      </dgm:prSet>
      <dgm:spPr/>
    </dgm:pt>
    <dgm:pt modelId="{2690312A-20C4-4A4A-B891-7554D8D9451A}" type="pres">
      <dgm:prSet presAssocID="{90F0E839-A1C8-4B49-BFC9-ACD608057628}" presName="sibTrans" presStyleCnt="0"/>
      <dgm:spPr/>
    </dgm:pt>
    <dgm:pt modelId="{642AE0DF-8E4C-45DA-9502-DC934F9C5C51}" type="pres">
      <dgm:prSet presAssocID="{FC7018FC-D3E4-477A-8BCB-393173CDB95A}" presName="node" presStyleLbl="node1" presStyleIdx="2" presStyleCnt="6">
        <dgm:presLayoutVars>
          <dgm:bulletEnabled val="1"/>
        </dgm:presLayoutVars>
      </dgm:prSet>
      <dgm:spPr/>
    </dgm:pt>
    <dgm:pt modelId="{397C988E-1CD4-40C4-9D61-3CC567CB42AB}" type="pres">
      <dgm:prSet presAssocID="{4A08D440-DE9C-4DA4-9712-08B296B37B72}" presName="sibTrans" presStyleCnt="0"/>
      <dgm:spPr/>
    </dgm:pt>
    <dgm:pt modelId="{4A7EB412-1B5B-4B12-9293-C9F4DFFBFF5F}" type="pres">
      <dgm:prSet presAssocID="{E0421786-CDEC-4507-A5DB-6B3408DC4AD4}" presName="node" presStyleLbl="node1" presStyleIdx="3" presStyleCnt="6">
        <dgm:presLayoutVars>
          <dgm:bulletEnabled val="1"/>
        </dgm:presLayoutVars>
      </dgm:prSet>
      <dgm:spPr/>
    </dgm:pt>
    <dgm:pt modelId="{B72BE044-8874-434F-8064-076C9A38365A}" type="pres">
      <dgm:prSet presAssocID="{D1B97726-2C3C-4E41-84E1-F002C60FB525}" presName="sibTrans" presStyleCnt="0"/>
      <dgm:spPr/>
    </dgm:pt>
    <dgm:pt modelId="{85B6CE0B-BE85-4725-A332-06E053B0D06D}" type="pres">
      <dgm:prSet presAssocID="{35218CFB-6EA8-41DF-95C7-A91443263725}" presName="node" presStyleLbl="node1" presStyleIdx="4" presStyleCnt="6">
        <dgm:presLayoutVars>
          <dgm:bulletEnabled val="1"/>
        </dgm:presLayoutVars>
      </dgm:prSet>
      <dgm:spPr/>
    </dgm:pt>
    <dgm:pt modelId="{2A96F0C0-8F12-4624-A869-68769295A879}" type="pres">
      <dgm:prSet presAssocID="{73A167B6-F020-407B-92CD-C8309C74E68D}" presName="sibTrans" presStyleCnt="0"/>
      <dgm:spPr/>
    </dgm:pt>
    <dgm:pt modelId="{351BCEBA-6136-49B9-9E44-570F7CF9AF9C}" type="pres">
      <dgm:prSet presAssocID="{E7C68EC9-C118-4D84-A16E-F3CE1ED9A890}" presName="node" presStyleLbl="node1" presStyleIdx="5" presStyleCnt="6">
        <dgm:presLayoutVars>
          <dgm:bulletEnabled val="1"/>
        </dgm:presLayoutVars>
      </dgm:prSet>
      <dgm:spPr/>
    </dgm:pt>
  </dgm:ptLst>
  <dgm:cxnLst>
    <dgm:cxn modelId="{0FD72225-4BF0-454C-8F5A-F8B2E92D6056}" type="presOf" srcId="{174E09EF-F9F9-4EF6-87F3-0ADEC102BFE9}" destId="{2FAD9584-65D6-4F34-A659-719C9554736F}" srcOrd="0" destOrd="0" presId="urn:microsoft.com/office/officeart/2005/8/layout/default"/>
    <dgm:cxn modelId="{C858CF6F-FCC4-4C31-9130-316205C7B5DE}" type="presOf" srcId="{F1C6CD9A-9DD6-48EB-9EA9-31F4FC9108D9}" destId="{F3D656EB-28A8-46FC-B47B-458186B69AF0}" srcOrd="0" destOrd="0" presId="urn:microsoft.com/office/officeart/2005/8/layout/default"/>
    <dgm:cxn modelId="{A6D6FA7F-7A6A-4E72-B4CF-79923B190C5C}" type="presOf" srcId="{FC7018FC-D3E4-477A-8BCB-393173CDB95A}" destId="{642AE0DF-8E4C-45DA-9502-DC934F9C5C51}" srcOrd="0" destOrd="0" presId="urn:microsoft.com/office/officeart/2005/8/layout/default"/>
    <dgm:cxn modelId="{B4B55F8D-7F9B-430F-B070-5CDCC0D09306}" srcId="{174E09EF-F9F9-4EF6-87F3-0ADEC102BFE9}" destId="{35218CFB-6EA8-41DF-95C7-A91443263725}" srcOrd="4" destOrd="0" parTransId="{95912757-264E-48E0-850B-0EEAB64638D0}" sibTransId="{73A167B6-F020-407B-92CD-C8309C74E68D}"/>
    <dgm:cxn modelId="{2D5B7594-0437-485D-8EBE-9BE89610BC7D}" srcId="{174E09EF-F9F9-4EF6-87F3-0ADEC102BFE9}" destId="{48BB3183-A3CA-4F2F-9131-E6E1A84C9062}" srcOrd="1" destOrd="0" parTransId="{646EA6B2-149C-4E13-A46A-268C00ADE82D}" sibTransId="{90F0E839-A1C8-4B49-BFC9-ACD608057628}"/>
    <dgm:cxn modelId="{5A095798-24FB-44D2-B01F-0293A6E2F42B}" srcId="{174E09EF-F9F9-4EF6-87F3-0ADEC102BFE9}" destId="{E0421786-CDEC-4507-A5DB-6B3408DC4AD4}" srcOrd="3" destOrd="0" parTransId="{301AA2D7-F8C3-42C3-B16B-7765087FF94B}" sibTransId="{D1B97726-2C3C-4E41-84E1-F002C60FB525}"/>
    <dgm:cxn modelId="{F20B6B9A-1340-445E-A367-D9F5FF267DB0}" type="presOf" srcId="{E7C68EC9-C118-4D84-A16E-F3CE1ED9A890}" destId="{351BCEBA-6136-49B9-9E44-570F7CF9AF9C}" srcOrd="0" destOrd="0" presId="urn:microsoft.com/office/officeart/2005/8/layout/default"/>
    <dgm:cxn modelId="{452EBE9B-8219-4E12-A73F-06BC38D36C48}" srcId="{174E09EF-F9F9-4EF6-87F3-0ADEC102BFE9}" destId="{E7C68EC9-C118-4D84-A16E-F3CE1ED9A890}" srcOrd="5" destOrd="0" parTransId="{A1522744-17C7-4D09-9D1F-80893D018BB4}" sibTransId="{C608FDFE-E81F-4C1C-BC25-71EE90EAF9D2}"/>
    <dgm:cxn modelId="{8EE54DB1-C3B0-4F2E-9776-7E5E020E9F69}" type="presOf" srcId="{35218CFB-6EA8-41DF-95C7-A91443263725}" destId="{85B6CE0B-BE85-4725-A332-06E053B0D06D}" srcOrd="0" destOrd="0" presId="urn:microsoft.com/office/officeart/2005/8/layout/default"/>
    <dgm:cxn modelId="{C65288BF-405E-400D-ABF6-CC6834FC43AB}" srcId="{174E09EF-F9F9-4EF6-87F3-0ADEC102BFE9}" destId="{F1C6CD9A-9DD6-48EB-9EA9-31F4FC9108D9}" srcOrd="0" destOrd="0" parTransId="{69ACB9C1-AB84-4BDD-892B-34031D557082}" sibTransId="{8705D13B-A643-4364-9015-972C47AA28D6}"/>
    <dgm:cxn modelId="{7D0B3BC5-6122-483B-A4C3-955C69CD6540}" type="presOf" srcId="{48BB3183-A3CA-4F2F-9131-E6E1A84C9062}" destId="{D0059647-C376-40A4-8E4E-D6067698F173}" srcOrd="0" destOrd="0" presId="urn:microsoft.com/office/officeart/2005/8/layout/default"/>
    <dgm:cxn modelId="{C18BD1E9-9EF0-483E-BD96-0BDE1B1973F2}" type="presOf" srcId="{E0421786-CDEC-4507-A5DB-6B3408DC4AD4}" destId="{4A7EB412-1B5B-4B12-9293-C9F4DFFBFF5F}" srcOrd="0" destOrd="0" presId="urn:microsoft.com/office/officeart/2005/8/layout/default"/>
    <dgm:cxn modelId="{BF222BF9-64B1-40F5-AEF6-DA54F149D42E}" srcId="{174E09EF-F9F9-4EF6-87F3-0ADEC102BFE9}" destId="{FC7018FC-D3E4-477A-8BCB-393173CDB95A}" srcOrd="2" destOrd="0" parTransId="{BB37F9FD-1633-4B9F-A3B7-04C45F0932D0}" sibTransId="{4A08D440-DE9C-4DA4-9712-08B296B37B72}"/>
    <dgm:cxn modelId="{8863FD53-C36B-44F1-A373-725B3BD8C632}" type="presParOf" srcId="{2FAD9584-65D6-4F34-A659-719C9554736F}" destId="{F3D656EB-28A8-46FC-B47B-458186B69AF0}" srcOrd="0" destOrd="0" presId="urn:microsoft.com/office/officeart/2005/8/layout/default"/>
    <dgm:cxn modelId="{CA4BF603-E85A-48A2-8226-7DE761BCCD6D}" type="presParOf" srcId="{2FAD9584-65D6-4F34-A659-719C9554736F}" destId="{C2CB71D0-BED9-4B06-BDB6-96F004795EBC}" srcOrd="1" destOrd="0" presId="urn:microsoft.com/office/officeart/2005/8/layout/default"/>
    <dgm:cxn modelId="{B50B5BED-B162-4A17-8DEA-21410EC716E4}" type="presParOf" srcId="{2FAD9584-65D6-4F34-A659-719C9554736F}" destId="{D0059647-C376-40A4-8E4E-D6067698F173}" srcOrd="2" destOrd="0" presId="urn:microsoft.com/office/officeart/2005/8/layout/default"/>
    <dgm:cxn modelId="{8EEAF0C3-D49F-4D86-8F3D-12BDCC01D01E}" type="presParOf" srcId="{2FAD9584-65D6-4F34-A659-719C9554736F}" destId="{2690312A-20C4-4A4A-B891-7554D8D9451A}" srcOrd="3" destOrd="0" presId="urn:microsoft.com/office/officeart/2005/8/layout/default"/>
    <dgm:cxn modelId="{72549B76-707F-4DDD-BF7F-72385199BF2F}" type="presParOf" srcId="{2FAD9584-65D6-4F34-A659-719C9554736F}" destId="{642AE0DF-8E4C-45DA-9502-DC934F9C5C51}" srcOrd="4" destOrd="0" presId="urn:microsoft.com/office/officeart/2005/8/layout/default"/>
    <dgm:cxn modelId="{6DB10D8E-D90E-4368-B605-95E1D9265E0F}" type="presParOf" srcId="{2FAD9584-65D6-4F34-A659-719C9554736F}" destId="{397C988E-1CD4-40C4-9D61-3CC567CB42AB}" srcOrd="5" destOrd="0" presId="urn:microsoft.com/office/officeart/2005/8/layout/default"/>
    <dgm:cxn modelId="{01491D1A-B8AD-4760-908F-7CAFEE1C3F7B}" type="presParOf" srcId="{2FAD9584-65D6-4F34-A659-719C9554736F}" destId="{4A7EB412-1B5B-4B12-9293-C9F4DFFBFF5F}" srcOrd="6" destOrd="0" presId="urn:microsoft.com/office/officeart/2005/8/layout/default"/>
    <dgm:cxn modelId="{9D6C246A-C4D3-4E15-A4A7-B9CC6EE7728E}" type="presParOf" srcId="{2FAD9584-65D6-4F34-A659-719C9554736F}" destId="{B72BE044-8874-434F-8064-076C9A38365A}" srcOrd="7" destOrd="0" presId="urn:microsoft.com/office/officeart/2005/8/layout/default"/>
    <dgm:cxn modelId="{ADB10A5C-DC39-44FC-8048-56CDF73777AB}" type="presParOf" srcId="{2FAD9584-65D6-4F34-A659-719C9554736F}" destId="{85B6CE0B-BE85-4725-A332-06E053B0D06D}" srcOrd="8" destOrd="0" presId="urn:microsoft.com/office/officeart/2005/8/layout/default"/>
    <dgm:cxn modelId="{D634570B-33A8-4FBD-B17F-CB12AB306987}" type="presParOf" srcId="{2FAD9584-65D6-4F34-A659-719C9554736F}" destId="{2A96F0C0-8F12-4624-A869-68769295A879}" srcOrd="9" destOrd="0" presId="urn:microsoft.com/office/officeart/2005/8/layout/default"/>
    <dgm:cxn modelId="{20331136-808D-47E7-85A6-369DFED0D961}" type="presParOf" srcId="{2FAD9584-65D6-4F34-A659-719C9554736F}" destId="{351BCEBA-6136-49B9-9E44-570F7CF9AF9C}"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4E09EF-F9F9-4EF6-87F3-0ADEC102BFE9}"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F1C6CD9A-9DD6-48EB-9EA9-31F4FC9108D9}">
      <dgm:prSet/>
      <dgm:spPr/>
      <dgm:t>
        <a:bodyPr/>
        <a:lstStyle/>
        <a:p>
          <a:r>
            <a:rPr lang="en-US" b="1" dirty="0"/>
            <a:t>Audit FYE 08/31/2019</a:t>
          </a:r>
        </a:p>
      </dgm:t>
    </dgm:pt>
    <dgm:pt modelId="{69ACB9C1-AB84-4BDD-892B-34031D557082}" type="parTrans" cxnId="{C65288BF-405E-400D-ABF6-CC6834FC43AB}">
      <dgm:prSet/>
      <dgm:spPr/>
      <dgm:t>
        <a:bodyPr/>
        <a:lstStyle/>
        <a:p>
          <a:endParaRPr lang="en-US"/>
        </a:p>
      </dgm:t>
    </dgm:pt>
    <dgm:pt modelId="{8705D13B-A643-4364-9015-972C47AA28D6}" type="sibTrans" cxnId="{C65288BF-405E-400D-ABF6-CC6834FC43AB}">
      <dgm:prSet/>
      <dgm:spPr/>
      <dgm:t>
        <a:bodyPr/>
        <a:lstStyle/>
        <a:p>
          <a:endParaRPr lang="en-US"/>
        </a:p>
      </dgm:t>
    </dgm:pt>
    <dgm:pt modelId="{48BB3183-A3CA-4F2F-9131-E6E1A84C9062}">
      <dgm:prSet/>
      <dgm:spPr/>
      <dgm:t>
        <a:bodyPr/>
        <a:lstStyle/>
        <a:p>
          <a:r>
            <a:rPr lang="en-US" b="1" dirty="0">
              <a:solidFill>
                <a:schemeClr val="accent4">
                  <a:lumMod val="75000"/>
                </a:schemeClr>
              </a:solidFill>
            </a:rPr>
            <a:t>Audit FYE 08/31/2020</a:t>
          </a:r>
        </a:p>
      </dgm:t>
    </dgm:pt>
    <dgm:pt modelId="{646EA6B2-149C-4E13-A46A-268C00ADE82D}" type="parTrans" cxnId="{2D5B7594-0437-485D-8EBE-9BE89610BC7D}">
      <dgm:prSet/>
      <dgm:spPr/>
      <dgm:t>
        <a:bodyPr/>
        <a:lstStyle/>
        <a:p>
          <a:endParaRPr lang="en-US"/>
        </a:p>
      </dgm:t>
    </dgm:pt>
    <dgm:pt modelId="{90F0E839-A1C8-4B49-BFC9-ACD608057628}" type="sibTrans" cxnId="{2D5B7594-0437-485D-8EBE-9BE89610BC7D}">
      <dgm:prSet/>
      <dgm:spPr/>
      <dgm:t>
        <a:bodyPr/>
        <a:lstStyle/>
        <a:p>
          <a:endParaRPr lang="en-US"/>
        </a:p>
      </dgm:t>
    </dgm:pt>
    <dgm:pt modelId="{FC7018FC-D3E4-477A-8BCB-393173CDB95A}">
      <dgm:prSet/>
      <dgm:spPr/>
      <dgm:t>
        <a:bodyPr/>
        <a:lstStyle/>
        <a:p>
          <a:r>
            <a:rPr lang="en-US" b="1" dirty="0">
              <a:solidFill>
                <a:schemeClr val="accent5">
                  <a:lumMod val="50000"/>
                </a:schemeClr>
              </a:solidFill>
            </a:rPr>
            <a:t>Proposed Budget FYE 08/31/2022</a:t>
          </a:r>
        </a:p>
      </dgm:t>
    </dgm:pt>
    <dgm:pt modelId="{BB37F9FD-1633-4B9F-A3B7-04C45F0932D0}" type="parTrans" cxnId="{BF222BF9-64B1-40F5-AEF6-DA54F149D42E}">
      <dgm:prSet/>
      <dgm:spPr/>
      <dgm:t>
        <a:bodyPr/>
        <a:lstStyle/>
        <a:p>
          <a:endParaRPr lang="en-US"/>
        </a:p>
      </dgm:t>
    </dgm:pt>
    <dgm:pt modelId="{4A08D440-DE9C-4DA4-9712-08B296B37B72}" type="sibTrans" cxnId="{BF222BF9-64B1-40F5-AEF6-DA54F149D42E}">
      <dgm:prSet/>
      <dgm:spPr/>
      <dgm:t>
        <a:bodyPr/>
        <a:lstStyle/>
        <a:p>
          <a:endParaRPr lang="en-US"/>
        </a:p>
      </dgm:t>
    </dgm:pt>
    <dgm:pt modelId="{E0421786-CDEC-4507-A5DB-6B3408DC4AD4}">
      <dgm:prSet/>
      <dgm:spPr/>
      <dgm:t>
        <a:bodyPr/>
        <a:lstStyle/>
        <a:p>
          <a:r>
            <a:rPr lang="en-US" b="1" dirty="0">
              <a:solidFill>
                <a:srgbClr val="FFFF00"/>
              </a:solidFill>
            </a:rPr>
            <a:t>Proposed Financial Policies FYE 08/31/2022</a:t>
          </a:r>
        </a:p>
      </dgm:t>
    </dgm:pt>
    <dgm:pt modelId="{301AA2D7-F8C3-42C3-B16B-7765087FF94B}" type="parTrans" cxnId="{5A095798-24FB-44D2-B01F-0293A6E2F42B}">
      <dgm:prSet/>
      <dgm:spPr/>
      <dgm:t>
        <a:bodyPr/>
        <a:lstStyle/>
        <a:p>
          <a:endParaRPr lang="en-US"/>
        </a:p>
      </dgm:t>
    </dgm:pt>
    <dgm:pt modelId="{D1B97726-2C3C-4E41-84E1-F002C60FB525}" type="sibTrans" cxnId="{5A095798-24FB-44D2-B01F-0293A6E2F42B}">
      <dgm:prSet/>
      <dgm:spPr/>
      <dgm:t>
        <a:bodyPr/>
        <a:lstStyle/>
        <a:p>
          <a:endParaRPr lang="en-US"/>
        </a:p>
      </dgm:t>
    </dgm:pt>
    <dgm:pt modelId="{35218CFB-6EA8-41DF-95C7-A91443263725}">
      <dgm:prSet custT="1"/>
      <dgm:spPr/>
      <dgm:t>
        <a:bodyPr/>
        <a:lstStyle/>
        <a:p>
          <a:r>
            <a:rPr lang="en-US" sz="2200" b="1" dirty="0"/>
            <a:t>Convention Body approved 30% Donation selections</a:t>
          </a:r>
        </a:p>
      </dgm:t>
    </dgm:pt>
    <dgm:pt modelId="{95912757-264E-48E0-850B-0EEAB64638D0}" type="parTrans" cxnId="{B4B55F8D-7F9B-430F-B070-5CDCC0D09306}">
      <dgm:prSet/>
      <dgm:spPr/>
      <dgm:t>
        <a:bodyPr/>
        <a:lstStyle/>
        <a:p>
          <a:endParaRPr lang="en-US"/>
        </a:p>
      </dgm:t>
    </dgm:pt>
    <dgm:pt modelId="{73A167B6-F020-407B-92CD-C8309C74E68D}" type="sibTrans" cxnId="{B4B55F8D-7F9B-430F-B070-5CDCC0D09306}">
      <dgm:prSet/>
      <dgm:spPr/>
      <dgm:t>
        <a:bodyPr/>
        <a:lstStyle/>
        <a:p>
          <a:endParaRPr lang="en-US"/>
        </a:p>
      </dgm:t>
    </dgm:pt>
    <dgm:pt modelId="{E7C68EC9-C118-4D84-A16E-F3CE1ED9A890}">
      <dgm:prSet custT="1"/>
      <dgm:spPr/>
      <dgm:t>
        <a:bodyPr/>
        <a:lstStyle/>
        <a:p>
          <a:r>
            <a:rPr lang="en-US" sz="2500" b="1" dirty="0">
              <a:solidFill>
                <a:srgbClr val="00B0F0"/>
              </a:solidFill>
            </a:rPr>
            <a:t>Informative</a:t>
          </a:r>
        </a:p>
        <a:p>
          <a:r>
            <a:rPr lang="en-US" sz="2500" b="1" dirty="0">
              <a:solidFill>
                <a:srgbClr val="00B0F0"/>
              </a:solidFill>
            </a:rPr>
            <a:t>      Session</a:t>
          </a:r>
          <a:r>
            <a:rPr lang="en-US" sz="2500" dirty="0"/>
            <a:t>	</a:t>
          </a:r>
        </a:p>
      </dgm:t>
    </dgm:pt>
    <dgm:pt modelId="{A1522744-17C7-4D09-9D1F-80893D018BB4}" type="parTrans" cxnId="{452EBE9B-8219-4E12-A73F-06BC38D36C48}">
      <dgm:prSet/>
      <dgm:spPr/>
      <dgm:t>
        <a:bodyPr/>
        <a:lstStyle/>
        <a:p>
          <a:endParaRPr lang="en-US"/>
        </a:p>
      </dgm:t>
    </dgm:pt>
    <dgm:pt modelId="{C608FDFE-E81F-4C1C-BC25-71EE90EAF9D2}" type="sibTrans" cxnId="{452EBE9B-8219-4E12-A73F-06BC38D36C48}">
      <dgm:prSet/>
      <dgm:spPr/>
      <dgm:t>
        <a:bodyPr/>
        <a:lstStyle/>
        <a:p>
          <a:endParaRPr lang="en-US"/>
        </a:p>
      </dgm:t>
    </dgm:pt>
    <dgm:pt modelId="{2FAD9584-65D6-4F34-A659-719C9554736F}" type="pres">
      <dgm:prSet presAssocID="{174E09EF-F9F9-4EF6-87F3-0ADEC102BFE9}" presName="diagram" presStyleCnt="0">
        <dgm:presLayoutVars>
          <dgm:dir/>
          <dgm:resizeHandles val="exact"/>
        </dgm:presLayoutVars>
      </dgm:prSet>
      <dgm:spPr/>
    </dgm:pt>
    <dgm:pt modelId="{F3D656EB-28A8-46FC-B47B-458186B69AF0}" type="pres">
      <dgm:prSet presAssocID="{F1C6CD9A-9DD6-48EB-9EA9-31F4FC9108D9}" presName="node" presStyleLbl="node1" presStyleIdx="0" presStyleCnt="6" custLinFactNeighborX="-937" custLinFactNeighborY="-1041">
        <dgm:presLayoutVars>
          <dgm:bulletEnabled val="1"/>
        </dgm:presLayoutVars>
      </dgm:prSet>
      <dgm:spPr/>
    </dgm:pt>
    <dgm:pt modelId="{C2CB71D0-BED9-4B06-BDB6-96F004795EBC}" type="pres">
      <dgm:prSet presAssocID="{8705D13B-A643-4364-9015-972C47AA28D6}" presName="sibTrans" presStyleCnt="0"/>
      <dgm:spPr/>
    </dgm:pt>
    <dgm:pt modelId="{D0059647-C376-40A4-8E4E-D6067698F173}" type="pres">
      <dgm:prSet presAssocID="{48BB3183-A3CA-4F2F-9131-E6E1A84C9062}" presName="node" presStyleLbl="node1" presStyleIdx="1" presStyleCnt="6">
        <dgm:presLayoutVars>
          <dgm:bulletEnabled val="1"/>
        </dgm:presLayoutVars>
      </dgm:prSet>
      <dgm:spPr/>
    </dgm:pt>
    <dgm:pt modelId="{2690312A-20C4-4A4A-B891-7554D8D9451A}" type="pres">
      <dgm:prSet presAssocID="{90F0E839-A1C8-4B49-BFC9-ACD608057628}" presName="sibTrans" presStyleCnt="0"/>
      <dgm:spPr/>
    </dgm:pt>
    <dgm:pt modelId="{642AE0DF-8E4C-45DA-9502-DC934F9C5C51}" type="pres">
      <dgm:prSet presAssocID="{FC7018FC-D3E4-477A-8BCB-393173CDB95A}" presName="node" presStyleLbl="node1" presStyleIdx="2" presStyleCnt="6">
        <dgm:presLayoutVars>
          <dgm:bulletEnabled val="1"/>
        </dgm:presLayoutVars>
      </dgm:prSet>
      <dgm:spPr/>
    </dgm:pt>
    <dgm:pt modelId="{397C988E-1CD4-40C4-9D61-3CC567CB42AB}" type="pres">
      <dgm:prSet presAssocID="{4A08D440-DE9C-4DA4-9712-08B296B37B72}" presName="sibTrans" presStyleCnt="0"/>
      <dgm:spPr/>
    </dgm:pt>
    <dgm:pt modelId="{4A7EB412-1B5B-4B12-9293-C9F4DFFBFF5F}" type="pres">
      <dgm:prSet presAssocID="{E0421786-CDEC-4507-A5DB-6B3408DC4AD4}" presName="node" presStyleLbl="node1" presStyleIdx="3" presStyleCnt="6">
        <dgm:presLayoutVars>
          <dgm:bulletEnabled val="1"/>
        </dgm:presLayoutVars>
      </dgm:prSet>
      <dgm:spPr/>
    </dgm:pt>
    <dgm:pt modelId="{B72BE044-8874-434F-8064-076C9A38365A}" type="pres">
      <dgm:prSet presAssocID="{D1B97726-2C3C-4E41-84E1-F002C60FB525}" presName="sibTrans" presStyleCnt="0"/>
      <dgm:spPr/>
    </dgm:pt>
    <dgm:pt modelId="{85B6CE0B-BE85-4725-A332-06E053B0D06D}" type="pres">
      <dgm:prSet presAssocID="{35218CFB-6EA8-41DF-95C7-A91443263725}" presName="node" presStyleLbl="node1" presStyleIdx="4" presStyleCnt="6">
        <dgm:presLayoutVars>
          <dgm:bulletEnabled val="1"/>
        </dgm:presLayoutVars>
      </dgm:prSet>
      <dgm:spPr/>
    </dgm:pt>
    <dgm:pt modelId="{2A96F0C0-8F12-4624-A869-68769295A879}" type="pres">
      <dgm:prSet presAssocID="{73A167B6-F020-407B-92CD-C8309C74E68D}" presName="sibTrans" presStyleCnt="0"/>
      <dgm:spPr/>
    </dgm:pt>
    <dgm:pt modelId="{351BCEBA-6136-49B9-9E44-570F7CF9AF9C}" type="pres">
      <dgm:prSet presAssocID="{E7C68EC9-C118-4D84-A16E-F3CE1ED9A890}" presName="node" presStyleLbl="node1" presStyleIdx="5" presStyleCnt="6">
        <dgm:presLayoutVars>
          <dgm:bulletEnabled val="1"/>
        </dgm:presLayoutVars>
      </dgm:prSet>
      <dgm:spPr/>
    </dgm:pt>
  </dgm:ptLst>
  <dgm:cxnLst>
    <dgm:cxn modelId="{0FD72225-4BF0-454C-8F5A-F8B2E92D6056}" type="presOf" srcId="{174E09EF-F9F9-4EF6-87F3-0ADEC102BFE9}" destId="{2FAD9584-65D6-4F34-A659-719C9554736F}" srcOrd="0" destOrd="0" presId="urn:microsoft.com/office/officeart/2005/8/layout/default"/>
    <dgm:cxn modelId="{C858CF6F-FCC4-4C31-9130-316205C7B5DE}" type="presOf" srcId="{F1C6CD9A-9DD6-48EB-9EA9-31F4FC9108D9}" destId="{F3D656EB-28A8-46FC-B47B-458186B69AF0}" srcOrd="0" destOrd="0" presId="urn:microsoft.com/office/officeart/2005/8/layout/default"/>
    <dgm:cxn modelId="{A6D6FA7F-7A6A-4E72-B4CF-79923B190C5C}" type="presOf" srcId="{FC7018FC-D3E4-477A-8BCB-393173CDB95A}" destId="{642AE0DF-8E4C-45DA-9502-DC934F9C5C51}" srcOrd="0" destOrd="0" presId="urn:microsoft.com/office/officeart/2005/8/layout/default"/>
    <dgm:cxn modelId="{B4B55F8D-7F9B-430F-B070-5CDCC0D09306}" srcId="{174E09EF-F9F9-4EF6-87F3-0ADEC102BFE9}" destId="{35218CFB-6EA8-41DF-95C7-A91443263725}" srcOrd="4" destOrd="0" parTransId="{95912757-264E-48E0-850B-0EEAB64638D0}" sibTransId="{73A167B6-F020-407B-92CD-C8309C74E68D}"/>
    <dgm:cxn modelId="{2D5B7594-0437-485D-8EBE-9BE89610BC7D}" srcId="{174E09EF-F9F9-4EF6-87F3-0ADEC102BFE9}" destId="{48BB3183-A3CA-4F2F-9131-E6E1A84C9062}" srcOrd="1" destOrd="0" parTransId="{646EA6B2-149C-4E13-A46A-268C00ADE82D}" sibTransId="{90F0E839-A1C8-4B49-BFC9-ACD608057628}"/>
    <dgm:cxn modelId="{5A095798-24FB-44D2-B01F-0293A6E2F42B}" srcId="{174E09EF-F9F9-4EF6-87F3-0ADEC102BFE9}" destId="{E0421786-CDEC-4507-A5DB-6B3408DC4AD4}" srcOrd="3" destOrd="0" parTransId="{301AA2D7-F8C3-42C3-B16B-7765087FF94B}" sibTransId="{D1B97726-2C3C-4E41-84E1-F002C60FB525}"/>
    <dgm:cxn modelId="{F20B6B9A-1340-445E-A367-D9F5FF267DB0}" type="presOf" srcId="{E7C68EC9-C118-4D84-A16E-F3CE1ED9A890}" destId="{351BCEBA-6136-49B9-9E44-570F7CF9AF9C}" srcOrd="0" destOrd="0" presId="urn:microsoft.com/office/officeart/2005/8/layout/default"/>
    <dgm:cxn modelId="{452EBE9B-8219-4E12-A73F-06BC38D36C48}" srcId="{174E09EF-F9F9-4EF6-87F3-0ADEC102BFE9}" destId="{E7C68EC9-C118-4D84-A16E-F3CE1ED9A890}" srcOrd="5" destOrd="0" parTransId="{A1522744-17C7-4D09-9D1F-80893D018BB4}" sibTransId="{C608FDFE-E81F-4C1C-BC25-71EE90EAF9D2}"/>
    <dgm:cxn modelId="{8EE54DB1-C3B0-4F2E-9776-7E5E020E9F69}" type="presOf" srcId="{35218CFB-6EA8-41DF-95C7-A91443263725}" destId="{85B6CE0B-BE85-4725-A332-06E053B0D06D}" srcOrd="0" destOrd="0" presId="urn:microsoft.com/office/officeart/2005/8/layout/default"/>
    <dgm:cxn modelId="{C65288BF-405E-400D-ABF6-CC6834FC43AB}" srcId="{174E09EF-F9F9-4EF6-87F3-0ADEC102BFE9}" destId="{F1C6CD9A-9DD6-48EB-9EA9-31F4FC9108D9}" srcOrd="0" destOrd="0" parTransId="{69ACB9C1-AB84-4BDD-892B-34031D557082}" sibTransId="{8705D13B-A643-4364-9015-972C47AA28D6}"/>
    <dgm:cxn modelId="{7D0B3BC5-6122-483B-A4C3-955C69CD6540}" type="presOf" srcId="{48BB3183-A3CA-4F2F-9131-E6E1A84C9062}" destId="{D0059647-C376-40A4-8E4E-D6067698F173}" srcOrd="0" destOrd="0" presId="urn:microsoft.com/office/officeart/2005/8/layout/default"/>
    <dgm:cxn modelId="{C18BD1E9-9EF0-483E-BD96-0BDE1B1973F2}" type="presOf" srcId="{E0421786-CDEC-4507-A5DB-6B3408DC4AD4}" destId="{4A7EB412-1B5B-4B12-9293-C9F4DFFBFF5F}" srcOrd="0" destOrd="0" presId="urn:microsoft.com/office/officeart/2005/8/layout/default"/>
    <dgm:cxn modelId="{BF222BF9-64B1-40F5-AEF6-DA54F149D42E}" srcId="{174E09EF-F9F9-4EF6-87F3-0ADEC102BFE9}" destId="{FC7018FC-D3E4-477A-8BCB-393173CDB95A}" srcOrd="2" destOrd="0" parTransId="{BB37F9FD-1633-4B9F-A3B7-04C45F0932D0}" sibTransId="{4A08D440-DE9C-4DA4-9712-08B296B37B72}"/>
    <dgm:cxn modelId="{8863FD53-C36B-44F1-A373-725B3BD8C632}" type="presParOf" srcId="{2FAD9584-65D6-4F34-A659-719C9554736F}" destId="{F3D656EB-28A8-46FC-B47B-458186B69AF0}" srcOrd="0" destOrd="0" presId="urn:microsoft.com/office/officeart/2005/8/layout/default"/>
    <dgm:cxn modelId="{CA4BF603-E85A-48A2-8226-7DE761BCCD6D}" type="presParOf" srcId="{2FAD9584-65D6-4F34-A659-719C9554736F}" destId="{C2CB71D0-BED9-4B06-BDB6-96F004795EBC}" srcOrd="1" destOrd="0" presId="urn:microsoft.com/office/officeart/2005/8/layout/default"/>
    <dgm:cxn modelId="{B50B5BED-B162-4A17-8DEA-21410EC716E4}" type="presParOf" srcId="{2FAD9584-65D6-4F34-A659-719C9554736F}" destId="{D0059647-C376-40A4-8E4E-D6067698F173}" srcOrd="2" destOrd="0" presId="urn:microsoft.com/office/officeart/2005/8/layout/default"/>
    <dgm:cxn modelId="{8EEAF0C3-D49F-4D86-8F3D-12BDCC01D01E}" type="presParOf" srcId="{2FAD9584-65D6-4F34-A659-719C9554736F}" destId="{2690312A-20C4-4A4A-B891-7554D8D9451A}" srcOrd="3" destOrd="0" presId="urn:microsoft.com/office/officeart/2005/8/layout/default"/>
    <dgm:cxn modelId="{72549B76-707F-4DDD-BF7F-72385199BF2F}" type="presParOf" srcId="{2FAD9584-65D6-4F34-A659-719C9554736F}" destId="{642AE0DF-8E4C-45DA-9502-DC934F9C5C51}" srcOrd="4" destOrd="0" presId="urn:microsoft.com/office/officeart/2005/8/layout/default"/>
    <dgm:cxn modelId="{6DB10D8E-D90E-4368-B605-95E1D9265E0F}" type="presParOf" srcId="{2FAD9584-65D6-4F34-A659-719C9554736F}" destId="{397C988E-1CD4-40C4-9D61-3CC567CB42AB}" srcOrd="5" destOrd="0" presId="urn:microsoft.com/office/officeart/2005/8/layout/default"/>
    <dgm:cxn modelId="{01491D1A-B8AD-4760-908F-7CAFEE1C3F7B}" type="presParOf" srcId="{2FAD9584-65D6-4F34-A659-719C9554736F}" destId="{4A7EB412-1B5B-4B12-9293-C9F4DFFBFF5F}" srcOrd="6" destOrd="0" presId="urn:microsoft.com/office/officeart/2005/8/layout/default"/>
    <dgm:cxn modelId="{9D6C246A-C4D3-4E15-A4A7-B9CC6EE7728E}" type="presParOf" srcId="{2FAD9584-65D6-4F34-A659-719C9554736F}" destId="{B72BE044-8874-434F-8064-076C9A38365A}" srcOrd="7" destOrd="0" presId="urn:microsoft.com/office/officeart/2005/8/layout/default"/>
    <dgm:cxn modelId="{ADB10A5C-DC39-44FC-8048-56CDF73777AB}" type="presParOf" srcId="{2FAD9584-65D6-4F34-A659-719C9554736F}" destId="{85B6CE0B-BE85-4725-A332-06E053B0D06D}" srcOrd="8" destOrd="0" presId="urn:microsoft.com/office/officeart/2005/8/layout/default"/>
    <dgm:cxn modelId="{D634570B-33A8-4FBD-B17F-CB12AB306987}" type="presParOf" srcId="{2FAD9584-65D6-4F34-A659-719C9554736F}" destId="{2A96F0C0-8F12-4624-A869-68769295A879}" srcOrd="9" destOrd="0" presId="urn:microsoft.com/office/officeart/2005/8/layout/default"/>
    <dgm:cxn modelId="{20331136-808D-47E7-85A6-369DFED0D961}" type="presParOf" srcId="{2FAD9584-65D6-4F34-A659-719C9554736F}" destId="{351BCEBA-6136-49B9-9E44-570F7CF9AF9C}"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4E09EF-F9F9-4EF6-87F3-0ADEC102BFE9}"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F1C6CD9A-9DD6-48EB-9EA9-31F4FC9108D9}">
      <dgm:prSet/>
      <dgm:spPr/>
      <dgm:t>
        <a:bodyPr/>
        <a:lstStyle/>
        <a:p>
          <a:r>
            <a:rPr lang="en-US" b="1" dirty="0"/>
            <a:t>Audit FYE 08/31/2019</a:t>
          </a:r>
        </a:p>
      </dgm:t>
    </dgm:pt>
    <dgm:pt modelId="{69ACB9C1-AB84-4BDD-892B-34031D557082}" type="parTrans" cxnId="{C65288BF-405E-400D-ABF6-CC6834FC43AB}">
      <dgm:prSet/>
      <dgm:spPr/>
      <dgm:t>
        <a:bodyPr/>
        <a:lstStyle/>
        <a:p>
          <a:endParaRPr lang="en-US"/>
        </a:p>
      </dgm:t>
    </dgm:pt>
    <dgm:pt modelId="{8705D13B-A643-4364-9015-972C47AA28D6}" type="sibTrans" cxnId="{C65288BF-405E-400D-ABF6-CC6834FC43AB}">
      <dgm:prSet/>
      <dgm:spPr/>
      <dgm:t>
        <a:bodyPr/>
        <a:lstStyle/>
        <a:p>
          <a:endParaRPr lang="en-US"/>
        </a:p>
      </dgm:t>
    </dgm:pt>
    <dgm:pt modelId="{48BB3183-A3CA-4F2F-9131-E6E1A84C9062}">
      <dgm:prSet/>
      <dgm:spPr/>
      <dgm:t>
        <a:bodyPr/>
        <a:lstStyle/>
        <a:p>
          <a:r>
            <a:rPr lang="en-US" b="1" dirty="0">
              <a:solidFill>
                <a:schemeClr val="accent4">
                  <a:lumMod val="75000"/>
                </a:schemeClr>
              </a:solidFill>
            </a:rPr>
            <a:t>Audit FYE 08/31/2020</a:t>
          </a:r>
        </a:p>
      </dgm:t>
    </dgm:pt>
    <dgm:pt modelId="{646EA6B2-149C-4E13-A46A-268C00ADE82D}" type="parTrans" cxnId="{2D5B7594-0437-485D-8EBE-9BE89610BC7D}">
      <dgm:prSet/>
      <dgm:spPr/>
      <dgm:t>
        <a:bodyPr/>
        <a:lstStyle/>
        <a:p>
          <a:endParaRPr lang="en-US"/>
        </a:p>
      </dgm:t>
    </dgm:pt>
    <dgm:pt modelId="{90F0E839-A1C8-4B49-BFC9-ACD608057628}" type="sibTrans" cxnId="{2D5B7594-0437-485D-8EBE-9BE89610BC7D}">
      <dgm:prSet/>
      <dgm:spPr/>
      <dgm:t>
        <a:bodyPr/>
        <a:lstStyle/>
        <a:p>
          <a:endParaRPr lang="en-US"/>
        </a:p>
      </dgm:t>
    </dgm:pt>
    <dgm:pt modelId="{FC7018FC-D3E4-477A-8BCB-393173CDB95A}">
      <dgm:prSet/>
      <dgm:spPr/>
      <dgm:t>
        <a:bodyPr/>
        <a:lstStyle/>
        <a:p>
          <a:r>
            <a:rPr lang="en-US" b="1" dirty="0">
              <a:solidFill>
                <a:schemeClr val="accent5">
                  <a:lumMod val="50000"/>
                </a:schemeClr>
              </a:solidFill>
            </a:rPr>
            <a:t>Proposed Budget FYE 08/31/2022</a:t>
          </a:r>
        </a:p>
      </dgm:t>
    </dgm:pt>
    <dgm:pt modelId="{BB37F9FD-1633-4B9F-A3B7-04C45F0932D0}" type="parTrans" cxnId="{BF222BF9-64B1-40F5-AEF6-DA54F149D42E}">
      <dgm:prSet/>
      <dgm:spPr/>
      <dgm:t>
        <a:bodyPr/>
        <a:lstStyle/>
        <a:p>
          <a:endParaRPr lang="en-US"/>
        </a:p>
      </dgm:t>
    </dgm:pt>
    <dgm:pt modelId="{4A08D440-DE9C-4DA4-9712-08B296B37B72}" type="sibTrans" cxnId="{BF222BF9-64B1-40F5-AEF6-DA54F149D42E}">
      <dgm:prSet/>
      <dgm:spPr/>
      <dgm:t>
        <a:bodyPr/>
        <a:lstStyle/>
        <a:p>
          <a:endParaRPr lang="en-US"/>
        </a:p>
      </dgm:t>
    </dgm:pt>
    <dgm:pt modelId="{E0421786-CDEC-4507-A5DB-6B3408DC4AD4}">
      <dgm:prSet/>
      <dgm:spPr/>
      <dgm:t>
        <a:bodyPr/>
        <a:lstStyle/>
        <a:p>
          <a:r>
            <a:rPr lang="en-US" b="1" dirty="0">
              <a:solidFill>
                <a:srgbClr val="FFFF00"/>
              </a:solidFill>
            </a:rPr>
            <a:t>Proposed Financial Policies FYE 08/31/2022</a:t>
          </a:r>
        </a:p>
      </dgm:t>
    </dgm:pt>
    <dgm:pt modelId="{301AA2D7-F8C3-42C3-B16B-7765087FF94B}" type="parTrans" cxnId="{5A095798-24FB-44D2-B01F-0293A6E2F42B}">
      <dgm:prSet/>
      <dgm:spPr/>
      <dgm:t>
        <a:bodyPr/>
        <a:lstStyle/>
        <a:p>
          <a:endParaRPr lang="en-US"/>
        </a:p>
      </dgm:t>
    </dgm:pt>
    <dgm:pt modelId="{D1B97726-2C3C-4E41-84E1-F002C60FB525}" type="sibTrans" cxnId="{5A095798-24FB-44D2-B01F-0293A6E2F42B}">
      <dgm:prSet/>
      <dgm:spPr/>
      <dgm:t>
        <a:bodyPr/>
        <a:lstStyle/>
        <a:p>
          <a:endParaRPr lang="en-US"/>
        </a:p>
      </dgm:t>
    </dgm:pt>
    <dgm:pt modelId="{35218CFB-6EA8-41DF-95C7-A91443263725}">
      <dgm:prSet custT="1"/>
      <dgm:spPr/>
      <dgm:t>
        <a:bodyPr/>
        <a:lstStyle/>
        <a:p>
          <a:r>
            <a:rPr lang="en-US" sz="2200" b="1" dirty="0"/>
            <a:t>Convention Body approved 30% Donation selections</a:t>
          </a:r>
        </a:p>
      </dgm:t>
    </dgm:pt>
    <dgm:pt modelId="{95912757-264E-48E0-850B-0EEAB64638D0}" type="parTrans" cxnId="{B4B55F8D-7F9B-430F-B070-5CDCC0D09306}">
      <dgm:prSet/>
      <dgm:spPr/>
      <dgm:t>
        <a:bodyPr/>
        <a:lstStyle/>
        <a:p>
          <a:endParaRPr lang="en-US"/>
        </a:p>
      </dgm:t>
    </dgm:pt>
    <dgm:pt modelId="{73A167B6-F020-407B-92CD-C8309C74E68D}" type="sibTrans" cxnId="{B4B55F8D-7F9B-430F-B070-5CDCC0D09306}">
      <dgm:prSet/>
      <dgm:spPr/>
      <dgm:t>
        <a:bodyPr/>
        <a:lstStyle/>
        <a:p>
          <a:endParaRPr lang="en-US"/>
        </a:p>
      </dgm:t>
    </dgm:pt>
    <dgm:pt modelId="{E7C68EC9-C118-4D84-A16E-F3CE1ED9A890}">
      <dgm:prSet/>
      <dgm:spPr/>
      <dgm:t>
        <a:bodyPr/>
        <a:lstStyle/>
        <a:p>
          <a:pPr algn="ctr"/>
          <a:r>
            <a:rPr lang="en-US" b="1" dirty="0">
              <a:solidFill>
                <a:srgbClr val="00B0F0"/>
              </a:solidFill>
            </a:rPr>
            <a:t>Informative</a:t>
          </a:r>
        </a:p>
        <a:p>
          <a:pPr algn="ctr"/>
          <a:r>
            <a:rPr lang="en-US" b="1" dirty="0">
              <a:solidFill>
                <a:srgbClr val="00B0F0"/>
              </a:solidFill>
            </a:rPr>
            <a:t>      Session</a:t>
          </a:r>
          <a:r>
            <a:rPr lang="en-US" dirty="0"/>
            <a:t>	</a:t>
          </a:r>
        </a:p>
      </dgm:t>
    </dgm:pt>
    <dgm:pt modelId="{A1522744-17C7-4D09-9D1F-80893D018BB4}" type="parTrans" cxnId="{452EBE9B-8219-4E12-A73F-06BC38D36C48}">
      <dgm:prSet/>
      <dgm:spPr/>
      <dgm:t>
        <a:bodyPr/>
        <a:lstStyle/>
        <a:p>
          <a:endParaRPr lang="en-US"/>
        </a:p>
      </dgm:t>
    </dgm:pt>
    <dgm:pt modelId="{C608FDFE-E81F-4C1C-BC25-71EE90EAF9D2}" type="sibTrans" cxnId="{452EBE9B-8219-4E12-A73F-06BC38D36C48}">
      <dgm:prSet/>
      <dgm:spPr/>
      <dgm:t>
        <a:bodyPr/>
        <a:lstStyle/>
        <a:p>
          <a:endParaRPr lang="en-US"/>
        </a:p>
      </dgm:t>
    </dgm:pt>
    <dgm:pt modelId="{2FAD9584-65D6-4F34-A659-719C9554736F}" type="pres">
      <dgm:prSet presAssocID="{174E09EF-F9F9-4EF6-87F3-0ADEC102BFE9}" presName="diagram" presStyleCnt="0">
        <dgm:presLayoutVars>
          <dgm:dir/>
          <dgm:resizeHandles val="exact"/>
        </dgm:presLayoutVars>
      </dgm:prSet>
      <dgm:spPr/>
    </dgm:pt>
    <dgm:pt modelId="{F3D656EB-28A8-46FC-B47B-458186B69AF0}" type="pres">
      <dgm:prSet presAssocID="{F1C6CD9A-9DD6-48EB-9EA9-31F4FC9108D9}" presName="node" presStyleLbl="node1" presStyleIdx="0" presStyleCnt="6">
        <dgm:presLayoutVars>
          <dgm:bulletEnabled val="1"/>
        </dgm:presLayoutVars>
      </dgm:prSet>
      <dgm:spPr/>
    </dgm:pt>
    <dgm:pt modelId="{C2CB71D0-BED9-4B06-BDB6-96F004795EBC}" type="pres">
      <dgm:prSet presAssocID="{8705D13B-A643-4364-9015-972C47AA28D6}" presName="sibTrans" presStyleCnt="0"/>
      <dgm:spPr/>
    </dgm:pt>
    <dgm:pt modelId="{D0059647-C376-40A4-8E4E-D6067698F173}" type="pres">
      <dgm:prSet presAssocID="{48BB3183-A3CA-4F2F-9131-E6E1A84C9062}" presName="node" presStyleLbl="node1" presStyleIdx="1" presStyleCnt="6">
        <dgm:presLayoutVars>
          <dgm:bulletEnabled val="1"/>
        </dgm:presLayoutVars>
      </dgm:prSet>
      <dgm:spPr/>
    </dgm:pt>
    <dgm:pt modelId="{2690312A-20C4-4A4A-B891-7554D8D9451A}" type="pres">
      <dgm:prSet presAssocID="{90F0E839-A1C8-4B49-BFC9-ACD608057628}" presName="sibTrans" presStyleCnt="0"/>
      <dgm:spPr/>
    </dgm:pt>
    <dgm:pt modelId="{642AE0DF-8E4C-45DA-9502-DC934F9C5C51}" type="pres">
      <dgm:prSet presAssocID="{FC7018FC-D3E4-477A-8BCB-393173CDB95A}" presName="node" presStyleLbl="node1" presStyleIdx="2" presStyleCnt="6">
        <dgm:presLayoutVars>
          <dgm:bulletEnabled val="1"/>
        </dgm:presLayoutVars>
      </dgm:prSet>
      <dgm:spPr/>
    </dgm:pt>
    <dgm:pt modelId="{397C988E-1CD4-40C4-9D61-3CC567CB42AB}" type="pres">
      <dgm:prSet presAssocID="{4A08D440-DE9C-4DA4-9712-08B296B37B72}" presName="sibTrans" presStyleCnt="0"/>
      <dgm:spPr/>
    </dgm:pt>
    <dgm:pt modelId="{4A7EB412-1B5B-4B12-9293-C9F4DFFBFF5F}" type="pres">
      <dgm:prSet presAssocID="{E0421786-CDEC-4507-A5DB-6B3408DC4AD4}" presName="node" presStyleLbl="node1" presStyleIdx="3" presStyleCnt="6">
        <dgm:presLayoutVars>
          <dgm:bulletEnabled val="1"/>
        </dgm:presLayoutVars>
      </dgm:prSet>
      <dgm:spPr/>
    </dgm:pt>
    <dgm:pt modelId="{B72BE044-8874-434F-8064-076C9A38365A}" type="pres">
      <dgm:prSet presAssocID="{D1B97726-2C3C-4E41-84E1-F002C60FB525}" presName="sibTrans" presStyleCnt="0"/>
      <dgm:spPr/>
    </dgm:pt>
    <dgm:pt modelId="{85B6CE0B-BE85-4725-A332-06E053B0D06D}" type="pres">
      <dgm:prSet presAssocID="{35218CFB-6EA8-41DF-95C7-A91443263725}" presName="node" presStyleLbl="node1" presStyleIdx="4" presStyleCnt="6">
        <dgm:presLayoutVars>
          <dgm:bulletEnabled val="1"/>
        </dgm:presLayoutVars>
      </dgm:prSet>
      <dgm:spPr/>
    </dgm:pt>
    <dgm:pt modelId="{2A96F0C0-8F12-4624-A869-68769295A879}" type="pres">
      <dgm:prSet presAssocID="{73A167B6-F020-407B-92CD-C8309C74E68D}" presName="sibTrans" presStyleCnt="0"/>
      <dgm:spPr/>
    </dgm:pt>
    <dgm:pt modelId="{351BCEBA-6136-49B9-9E44-570F7CF9AF9C}" type="pres">
      <dgm:prSet presAssocID="{E7C68EC9-C118-4D84-A16E-F3CE1ED9A890}" presName="node" presStyleLbl="node1" presStyleIdx="5" presStyleCnt="6">
        <dgm:presLayoutVars>
          <dgm:bulletEnabled val="1"/>
        </dgm:presLayoutVars>
      </dgm:prSet>
      <dgm:spPr/>
    </dgm:pt>
  </dgm:ptLst>
  <dgm:cxnLst>
    <dgm:cxn modelId="{0FD72225-4BF0-454C-8F5A-F8B2E92D6056}" type="presOf" srcId="{174E09EF-F9F9-4EF6-87F3-0ADEC102BFE9}" destId="{2FAD9584-65D6-4F34-A659-719C9554736F}" srcOrd="0" destOrd="0" presId="urn:microsoft.com/office/officeart/2005/8/layout/default"/>
    <dgm:cxn modelId="{C858CF6F-FCC4-4C31-9130-316205C7B5DE}" type="presOf" srcId="{F1C6CD9A-9DD6-48EB-9EA9-31F4FC9108D9}" destId="{F3D656EB-28A8-46FC-B47B-458186B69AF0}" srcOrd="0" destOrd="0" presId="urn:microsoft.com/office/officeart/2005/8/layout/default"/>
    <dgm:cxn modelId="{A6D6FA7F-7A6A-4E72-B4CF-79923B190C5C}" type="presOf" srcId="{FC7018FC-D3E4-477A-8BCB-393173CDB95A}" destId="{642AE0DF-8E4C-45DA-9502-DC934F9C5C51}" srcOrd="0" destOrd="0" presId="urn:microsoft.com/office/officeart/2005/8/layout/default"/>
    <dgm:cxn modelId="{B4B55F8D-7F9B-430F-B070-5CDCC0D09306}" srcId="{174E09EF-F9F9-4EF6-87F3-0ADEC102BFE9}" destId="{35218CFB-6EA8-41DF-95C7-A91443263725}" srcOrd="4" destOrd="0" parTransId="{95912757-264E-48E0-850B-0EEAB64638D0}" sibTransId="{73A167B6-F020-407B-92CD-C8309C74E68D}"/>
    <dgm:cxn modelId="{2D5B7594-0437-485D-8EBE-9BE89610BC7D}" srcId="{174E09EF-F9F9-4EF6-87F3-0ADEC102BFE9}" destId="{48BB3183-A3CA-4F2F-9131-E6E1A84C9062}" srcOrd="1" destOrd="0" parTransId="{646EA6B2-149C-4E13-A46A-268C00ADE82D}" sibTransId="{90F0E839-A1C8-4B49-BFC9-ACD608057628}"/>
    <dgm:cxn modelId="{5A095798-24FB-44D2-B01F-0293A6E2F42B}" srcId="{174E09EF-F9F9-4EF6-87F3-0ADEC102BFE9}" destId="{E0421786-CDEC-4507-A5DB-6B3408DC4AD4}" srcOrd="3" destOrd="0" parTransId="{301AA2D7-F8C3-42C3-B16B-7765087FF94B}" sibTransId="{D1B97726-2C3C-4E41-84E1-F002C60FB525}"/>
    <dgm:cxn modelId="{F20B6B9A-1340-445E-A367-D9F5FF267DB0}" type="presOf" srcId="{E7C68EC9-C118-4D84-A16E-F3CE1ED9A890}" destId="{351BCEBA-6136-49B9-9E44-570F7CF9AF9C}" srcOrd="0" destOrd="0" presId="urn:microsoft.com/office/officeart/2005/8/layout/default"/>
    <dgm:cxn modelId="{452EBE9B-8219-4E12-A73F-06BC38D36C48}" srcId="{174E09EF-F9F9-4EF6-87F3-0ADEC102BFE9}" destId="{E7C68EC9-C118-4D84-A16E-F3CE1ED9A890}" srcOrd="5" destOrd="0" parTransId="{A1522744-17C7-4D09-9D1F-80893D018BB4}" sibTransId="{C608FDFE-E81F-4C1C-BC25-71EE90EAF9D2}"/>
    <dgm:cxn modelId="{8EE54DB1-C3B0-4F2E-9776-7E5E020E9F69}" type="presOf" srcId="{35218CFB-6EA8-41DF-95C7-A91443263725}" destId="{85B6CE0B-BE85-4725-A332-06E053B0D06D}" srcOrd="0" destOrd="0" presId="urn:microsoft.com/office/officeart/2005/8/layout/default"/>
    <dgm:cxn modelId="{C65288BF-405E-400D-ABF6-CC6834FC43AB}" srcId="{174E09EF-F9F9-4EF6-87F3-0ADEC102BFE9}" destId="{F1C6CD9A-9DD6-48EB-9EA9-31F4FC9108D9}" srcOrd="0" destOrd="0" parTransId="{69ACB9C1-AB84-4BDD-892B-34031D557082}" sibTransId="{8705D13B-A643-4364-9015-972C47AA28D6}"/>
    <dgm:cxn modelId="{7D0B3BC5-6122-483B-A4C3-955C69CD6540}" type="presOf" srcId="{48BB3183-A3CA-4F2F-9131-E6E1A84C9062}" destId="{D0059647-C376-40A4-8E4E-D6067698F173}" srcOrd="0" destOrd="0" presId="urn:microsoft.com/office/officeart/2005/8/layout/default"/>
    <dgm:cxn modelId="{C18BD1E9-9EF0-483E-BD96-0BDE1B1973F2}" type="presOf" srcId="{E0421786-CDEC-4507-A5DB-6B3408DC4AD4}" destId="{4A7EB412-1B5B-4B12-9293-C9F4DFFBFF5F}" srcOrd="0" destOrd="0" presId="urn:microsoft.com/office/officeart/2005/8/layout/default"/>
    <dgm:cxn modelId="{BF222BF9-64B1-40F5-AEF6-DA54F149D42E}" srcId="{174E09EF-F9F9-4EF6-87F3-0ADEC102BFE9}" destId="{FC7018FC-D3E4-477A-8BCB-393173CDB95A}" srcOrd="2" destOrd="0" parTransId="{BB37F9FD-1633-4B9F-A3B7-04C45F0932D0}" sibTransId="{4A08D440-DE9C-4DA4-9712-08B296B37B72}"/>
    <dgm:cxn modelId="{8863FD53-C36B-44F1-A373-725B3BD8C632}" type="presParOf" srcId="{2FAD9584-65D6-4F34-A659-719C9554736F}" destId="{F3D656EB-28A8-46FC-B47B-458186B69AF0}" srcOrd="0" destOrd="0" presId="urn:microsoft.com/office/officeart/2005/8/layout/default"/>
    <dgm:cxn modelId="{CA4BF603-E85A-48A2-8226-7DE761BCCD6D}" type="presParOf" srcId="{2FAD9584-65D6-4F34-A659-719C9554736F}" destId="{C2CB71D0-BED9-4B06-BDB6-96F004795EBC}" srcOrd="1" destOrd="0" presId="urn:microsoft.com/office/officeart/2005/8/layout/default"/>
    <dgm:cxn modelId="{B50B5BED-B162-4A17-8DEA-21410EC716E4}" type="presParOf" srcId="{2FAD9584-65D6-4F34-A659-719C9554736F}" destId="{D0059647-C376-40A4-8E4E-D6067698F173}" srcOrd="2" destOrd="0" presId="urn:microsoft.com/office/officeart/2005/8/layout/default"/>
    <dgm:cxn modelId="{8EEAF0C3-D49F-4D86-8F3D-12BDCC01D01E}" type="presParOf" srcId="{2FAD9584-65D6-4F34-A659-719C9554736F}" destId="{2690312A-20C4-4A4A-B891-7554D8D9451A}" srcOrd="3" destOrd="0" presId="urn:microsoft.com/office/officeart/2005/8/layout/default"/>
    <dgm:cxn modelId="{72549B76-707F-4DDD-BF7F-72385199BF2F}" type="presParOf" srcId="{2FAD9584-65D6-4F34-A659-719C9554736F}" destId="{642AE0DF-8E4C-45DA-9502-DC934F9C5C51}" srcOrd="4" destOrd="0" presId="urn:microsoft.com/office/officeart/2005/8/layout/default"/>
    <dgm:cxn modelId="{6DB10D8E-D90E-4368-B605-95E1D9265E0F}" type="presParOf" srcId="{2FAD9584-65D6-4F34-A659-719C9554736F}" destId="{397C988E-1CD4-40C4-9D61-3CC567CB42AB}" srcOrd="5" destOrd="0" presId="urn:microsoft.com/office/officeart/2005/8/layout/default"/>
    <dgm:cxn modelId="{01491D1A-B8AD-4760-908F-7CAFEE1C3F7B}" type="presParOf" srcId="{2FAD9584-65D6-4F34-A659-719C9554736F}" destId="{4A7EB412-1B5B-4B12-9293-C9F4DFFBFF5F}" srcOrd="6" destOrd="0" presId="urn:microsoft.com/office/officeart/2005/8/layout/default"/>
    <dgm:cxn modelId="{9D6C246A-C4D3-4E15-A4A7-B9CC6EE7728E}" type="presParOf" srcId="{2FAD9584-65D6-4F34-A659-719C9554736F}" destId="{B72BE044-8874-434F-8064-076C9A38365A}" srcOrd="7" destOrd="0" presId="urn:microsoft.com/office/officeart/2005/8/layout/default"/>
    <dgm:cxn modelId="{ADB10A5C-DC39-44FC-8048-56CDF73777AB}" type="presParOf" srcId="{2FAD9584-65D6-4F34-A659-719C9554736F}" destId="{85B6CE0B-BE85-4725-A332-06E053B0D06D}" srcOrd="8" destOrd="0" presId="urn:microsoft.com/office/officeart/2005/8/layout/default"/>
    <dgm:cxn modelId="{D634570B-33A8-4FBD-B17F-CB12AB306987}" type="presParOf" srcId="{2FAD9584-65D6-4F34-A659-719C9554736F}" destId="{2A96F0C0-8F12-4624-A869-68769295A879}" srcOrd="9" destOrd="0" presId="urn:microsoft.com/office/officeart/2005/8/layout/default"/>
    <dgm:cxn modelId="{20331136-808D-47E7-85A6-369DFED0D961}" type="presParOf" srcId="{2FAD9584-65D6-4F34-A659-719C9554736F}" destId="{351BCEBA-6136-49B9-9E44-570F7CF9AF9C}"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74E09EF-F9F9-4EF6-87F3-0ADEC102BFE9}"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F1C6CD9A-9DD6-48EB-9EA9-31F4FC9108D9}">
      <dgm:prSet/>
      <dgm:spPr/>
      <dgm:t>
        <a:bodyPr/>
        <a:lstStyle/>
        <a:p>
          <a:r>
            <a:rPr lang="en-US" b="1" dirty="0"/>
            <a:t>Audit FYE 08/31/2019</a:t>
          </a:r>
        </a:p>
      </dgm:t>
    </dgm:pt>
    <dgm:pt modelId="{69ACB9C1-AB84-4BDD-892B-34031D557082}" type="parTrans" cxnId="{C65288BF-405E-400D-ABF6-CC6834FC43AB}">
      <dgm:prSet/>
      <dgm:spPr/>
      <dgm:t>
        <a:bodyPr/>
        <a:lstStyle/>
        <a:p>
          <a:endParaRPr lang="en-US"/>
        </a:p>
      </dgm:t>
    </dgm:pt>
    <dgm:pt modelId="{8705D13B-A643-4364-9015-972C47AA28D6}" type="sibTrans" cxnId="{C65288BF-405E-400D-ABF6-CC6834FC43AB}">
      <dgm:prSet/>
      <dgm:spPr/>
      <dgm:t>
        <a:bodyPr/>
        <a:lstStyle/>
        <a:p>
          <a:endParaRPr lang="en-US"/>
        </a:p>
      </dgm:t>
    </dgm:pt>
    <dgm:pt modelId="{48BB3183-A3CA-4F2F-9131-E6E1A84C9062}">
      <dgm:prSet/>
      <dgm:spPr/>
      <dgm:t>
        <a:bodyPr/>
        <a:lstStyle/>
        <a:p>
          <a:r>
            <a:rPr lang="en-US" b="1" dirty="0">
              <a:solidFill>
                <a:schemeClr val="accent4">
                  <a:lumMod val="75000"/>
                </a:schemeClr>
              </a:solidFill>
            </a:rPr>
            <a:t>Audit FYE 08/31/2020</a:t>
          </a:r>
        </a:p>
      </dgm:t>
    </dgm:pt>
    <dgm:pt modelId="{646EA6B2-149C-4E13-A46A-268C00ADE82D}" type="parTrans" cxnId="{2D5B7594-0437-485D-8EBE-9BE89610BC7D}">
      <dgm:prSet/>
      <dgm:spPr/>
      <dgm:t>
        <a:bodyPr/>
        <a:lstStyle/>
        <a:p>
          <a:endParaRPr lang="en-US"/>
        </a:p>
      </dgm:t>
    </dgm:pt>
    <dgm:pt modelId="{90F0E839-A1C8-4B49-BFC9-ACD608057628}" type="sibTrans" cxnId="{2D5B7594-0437-485D-8EBE-9BE89610BC7D}">
      <dgm:prSet/>
      <dgm:spPr/>
      <dgm:t>
        <a:bodyPr/>
        <a:lstStyle/>
        <a:p>
          <a:endParaRPr lang="en-US"/>
        </a:p>
      </dgm:t>
    </dgm:pt>
    <dgm:pt modelId="{FC7018FC-D3E4-477A-8BCB-393173CDB95A}">
      <dgm:prSet/>
      <dgm:spPr/>
      <dgm:t>
        <a:bodyPr/>
        <a:lstStyle/>
        <a:p>
          <a:r>
            <a:rPr lang="en-US" b="1" dirty="0">
              <a:solidFill>
                <a:schemeClr val="accent5">
                  <a:lumMod val="50000"/>
                </a:schemeClr>
              </a:solidFill>
            </a:rPr>
            <a:t>Proposed Budget FYE 08/31/2022</a:t>
          </a:r>
        </a:p>
      </dgm:t>
    </dgm:pt>
    <dgm:pt modelId="{BB37F9FD-1633-4B9F-A3B7-04C45F0932D0}" type="parTrans" cxnId="{BF222BF9-64B1-40F5-AEF6-DA54F149D42E}">
      <dgm:prSet/>
      <dgm:spPr/>
      <dgm:t>
        <a:bodyPr/>
        <a:lstStyle/>
        <a:p>
          <a:endParaRPr lang="en-US"/>
        </a:p>
      </dgm:t>
    </dgm:pt>
    <dgm:pt modelId="{4A08D440-DE9C-4DA4-9712-08B296B37B72}" type="sibTrans" cxnId="{BF222BF9-64B1-40F5-AEF6-DA54F149D42E}">
      <dgm:prSet/>
      <dgm:spPr/>
      <dgm:t>
        <a:bodyPr/>
        <a:lstStyle/>
        <a:p>
          <a:endParaRPr lang="en-US"/>
        </a:p>
      </dgm:t>
    </dgm:pt>
    <dgm:pt modelId="{E0421786-CDEC-4507-A5DB-6B3408DC4AD4}">
      <dgm:prSet/>
      <dgm:spPr/>
      <dgm:t>
        <a:bodyPr/>
        <a:lstStyle/>
        <a:p>
          <a:r>
            <a:rPr lang="en-US" b="1" dirty="0">
              <a:solidFill>
                <a:srgbClr val="FFFF00"/>
              </a:solidFill>
            </a:rPr>
            <a:t>Proposed Financial Policies FYE 08/31/2022</a:t>
          </a:r>
        </a:p>
      </dgm:t>
    </dgm:pt>
    <dgm:pt modelId="{301AA2D7-F8C3-42C3-B16B-7765087FF94B}" type="parTrans" cxnId="{5A095798-24FB-44D2-B01F-0293A6E2F42B}">
      <dgm:prSet/>
      <dgm:spPr/>
      <dgm:t>
        <a:bodyPr/>
        <a:lstStyle/>
        <a:p>
          <a:endParaRPr lang="en-US"/>
        </a:p>
      </dgm:t>
    </dgm:pt>
    <dgm:pt modelId="{D1B97726-2C3C-4E41-84E1-F002C60FB525}" type="sibTrans" cxnId="{5A095798-24FB-44D2-B01F-0293A6E2F42B}">
      <dgm:prSet/>
      <dgm:spPr/>
      <dgm:t>
        <a:bodyPr/>
        <a:lstStyle/>
        <a:p>
          <a:endParaRPr lang="en-US"/>
        </a:p>
      </dgm:t>
    </dgm:pt>
    <dgm:pt modelId="{35218CFB-6EA8-41DF-95C7-A91443263725}">
      <dgm:prSet custT="1"/>
      <dgm:spPr/>
      <dgm:t>
        <a:bodyPr/>
        <a:lstStyle/>
        <a:p>
          <a:r>
            <a:rPr lang="en-US" sz="2200" b="1" dirty="0"/>
            <a:t>Convention Body approved 30% Donation selections</a:t>
          </a:r>
        </a:p>
      </dgm:t>
    </dgm:pt>
    <dgm:pt modelId="{95912757-264E-48E0-850B-0EEAB64638D0}" type="parTrans" cxnId="{B4B55F8D-7F9B-430F-B070-5CDCC0D09306}">
      <dgm:prSet/>
      <dgm:spPr/>
      <dgm:t>
        <a:bodyPr/>
        <a:lstStyle/>
        <a:p>
          <a:endParaRPr lang="en-US"/>
        </a:p>
      </dgm:t>
    </dgm:pt>
    <dgm:pt modelId="{73A167B6-F020-407B-92CD-C8309C74E68D}" type="sibTrans" cxnId="{B4B55F8D-7F9B-430F-B070-5CDCC0D09306}">
      <dgm:prSet/>
      <dgm:spPr/>
      <dgm:t>
        <a:bodyPr/>
        <a:lstStyle/>
        <a:p>
          <a:endParaRPr lang="en-US"/>
        </a:p>
      </dgm:t>
    </dgm:pt>
    <dgm:pt modelId="{E7C68EC9-C118-4D84-A16E-F3CE1ED9A890}">
      <dgm:prSet/>
      <dgm:spPr/>
      <dgm:t>
        <a:bodyPr/>
        <a:lstStyle/>
        <a:p>
          <a:r>
            <a:rPr lang="en-US" b="1" dirty="0">
              <a:solidFill>
                <a:srgbClr val="00B0F0"/>
              </a:solidFill>
            </a:rPr>
            <a:t>Informative</a:t>
          </a:r>
        </a:p>
        <a:p>
          <a:r>
            <a:rPr lang="en-US" b="1" dirty="0">
              <a:solidFill>
                <a:srgbClr val="00B0F0"/>
              </a:solidFill>
            </a:rPr>
            <a:t>      Session</a:t>
          </a:r>
          <a:r>
            <a:rPr lang="en-US" dirty="0"/>
            <a:t>	</a:t>
          </a:r>
        </a:p>
      </dgm:t>
    </dgm:pt>
    <dgm:pt modelId="{A1522744-17C7-4D09-9D1F-80893D018BB4}" type="parTrans" cxnId="{452EBE9B-8219-4E12-A73F-06BC38D36C48}">
      <dgm:prSet/>
      <dgm:spPr/>
      <dgm:t>
        <a:bodyPr/>
        <a:lstStyle/>
        <a:p>
          <a:endParaRPr lang="en-US"/>
        </a:p>
      </dgm:t>
    </dgm:pt>
    <dgm:pt modelId="{C608FDFE-E81F-4C1C-BC25-71EE90EAF9D2}" type="sibTrans" cxnId="{452EBE9B-8219-4E12-A73F-06BC38D36C48}">
      <dgm:prSet/>
      <dgm:spPr/>
      <dgm:t>
        <a:bodyPr/>
        <a:lstStyle/>
        <a:p>
          <a:endParaRPr lang="en-US"/>
        </a:p>
      </dgm:t>
    </dgm:pt>
    <dgm:pt modelId="{2FAD9584-65D6-4F34-A659-719C9554736F}" type="pres">
      <dgm:prSet presAssocID="{174E09EF-F9F9-4EF6-87F3-0ADEC102BFE9}" presName="diagram" presStyleCnt="0">
        <dgm:presLayoutVars>
          <dgm:dir/>
          <dgm:resizeHandles val="exact"/>
        </dgm:presLayoutVars>
      </dgm:prSet>
      <dgm:spPr/>
    </dgm:pt>
    <dgm:pt modelId="{F3D656EB-28A8-46FC-B47B-458186B69AF0}" type="pres">
      <dgm:prSet presAssocID="{F1C6CD9A-9DD6-48EB-9EA9-31F4FC9108D9}" presName="node" presStyleLbl="node1" presStyleIdx="0" presStyleCnt="6">
        <dgm:presLayoutVars>
          <dgm:bulletEnabled val="1"/>
        </dgm:presLayoutVars>
      </dgm:prSet>
      <dgm:spPr/>
    </dgm:pt>
    <dgm:pt modelId="{C2CB71D0-BED9-4B06-BDB6-96F004795EBC}" type="pres">
      <dgm:prSet presAssocID="{8705D13B-A643-4364-9015-972C47AA28D6}" presName="sibTrans" presStyleCnt="0"/>
      <dgm:spPr/>
    </dgm:pt>
    <dgm:pt modelId="{D0059647-C376-40A4-8E4E-D6067698F173}" type="pres">
      <dgm:prSet presAssocID="{48BB3183-A3CA-4F2F-9131-E6E1A84C9062}" presName="node" presStyleLbl="node1" presStyleIdx="1" presStyleCnt="6">
        <dgm:presLayoutVars>
          <dgm:bulletEnabled val="1"/>
        </dgm:presLayoutVars>
      </dgm:prSet>
      <dgm:spPr/>
    </dgm:pt>
    <dgm:pt modelId="{2690312A-20C4-4A4A-B891-7554D8D9451A}" type="pres">
      <dgm:prSet presAssocID="{90F0E839-A1C8-4B49-BFC9-ACD608057628}" presName="sibTrans" presStyleCnt="0"/>
      <dgm:spPr/>
    </dgm:pt>
    <dgm:pt modelId="{642AE0DF-8E4C-45DA-9502-DC934F9C5C51}" type="pres">
      <dgm:prSet presAssocID="{FC7018FC-D3E4-477A-8BCB-393173CDB95A}" presName="node" presStyleLbl="node1" presStyleIdx="2" presStyleCnt="6">
        <dgm:presLayoutVars>
          <dgm:bulletEnabled val="1"/>
        </dgm:presLayoutVars>
      </dgm:prSet>
      <dgm:spPr/>
    </dgm:pt>
    <dgm:pt modelId="{397C988E-1CD4-40C4-9D61-3CC567CB42AB}" type="pres">
      <dgm:prSet presAssocID="{4A08D440-DE9C-4DA4-9712-08B296B37B72}" presName="sibTrans" presStyleCnt="0"/>
      <dgm:spPr/>
    </dgm:pt>
    <dgm:pt modelId="{4A7EB412-1B5B-4B12-9293-C9F4DFFBFF5F}" type="pres">
      <dgm:prSet presAssocID="{E0421786-CDEC-4507-A5DB-6B3408DC4AD4}" presName="node" presStyleLbl="node1" presStyleIdx="3" presStyleCnt="6">
        <dgm:presLayoutVars>
          <dgm:bulletEnabled val="1"/>
        </dgm:presLayoutVars>
      </dgm:prSet>
      <dgm:spPr/>
    </dgm:pt>
    <dgm:pt modelId="{B72BE044-8874-434F-8064-076C9A38365A}" type="pres">
      <dgm:prSet presAssocID="{D1B97726-2C3C-4E41-84E1-F002C60FB525}" presName="sibTrans" presStyleCnt="0"/>
      <dgm:spPr/>
    </dgm:pt>
    <dgm:pt modelId="{85B6CE0B-BE85-4725-A332-06E053B0D06D}" type="pres">
      <dgm:prSet presAssocID="{35218CFB-6EA8-41DF-95C7-A91443263725}" presName="node" presStyleLbl="node1" presStyleIdx="4" presStyleCnt="6">
        <dgm:presLayoutVars>
          <dgm:bulletEnabled val="1"/>
        </dgm:presLayoutVars>
      </dgm:prSet>
      <dgm:spPr/>
    </dgm:pt>
    <dgm:pt modelId="{2A96F0C0-8F12-4624-A869-68769295A879}" type="pres">
      <dgm:prSet presAssocID="{73A167B6-F020-407B-92CD-C8309C74E68D}" presName="sibTrans" presStyleCnt="0"/>
      <dgm:spPr/>
    </dgm:pt>
    <dgm:pt modelId="{351BCEBA-6136-49B9-9E44-570F7CF9AF9C}" type="pres">
      <dgm:prSet presAssocID="{E7C68EC9-C118-4D84-A16E-F3CE1ED9A890}" presName="node" presStyleLbl="node1" presStyleIdx="5" presStyleCnt="6">
        <dgm:presLayoutVars>
          <dgm:bulletEnabled val="1"/>
        </dgm:presLayoutVars>
      </dgm:prSet>
      <dgm:spPr/>
    </dgm:pt>
  </dgm:ptLst>
  <dgm:cxnLst>
    <dgm:cxn modelId="{0FD72225-4BF0-454C-8F5A-F8B2E92D6056}" type="presOf" srcId="{174E09EF-F9F9-4EF6-87F3-0ADEC102BFE9}" destId="{2FAD9584-65D6-4F34-A659-719C9554736F}" srcOrd="0" destOrd="0" presId="urn:microsoft.com/office/officeart/2005/8/layout/default"/>
    <dgm:cxn modelId="{C858CF6F-FCC4-4C31-9130-316205C7B5DE}" type="presOf" srcId="{F1C6CD9A-9DD6-48EB-9EA9-31F4FC9108D9}" destId="{F3D656EB-28A8-46FC-B47B-458186B69AF0}" srcOrd="0" destOrd="0" presId="urn:microsoft.com/office/officeart/2005/8/layout/default"/>
    <dgm:cxn modelId="{A6D6FA7F-7A6A-4E72-B4CF-79923B190C5C}" type="presOf" srcId="{FC7018FC-D3E4-477A-8BCB-393173CDB95A}" destId="{642AE0DF-8E4C-45DA-9502-DC934F9C5C51}" srcOrd="0" destOrd="0" presId="urn:microsoft.com/office/officeart/2005/8/layout/default"/>
    <dgm:cxn modelId="{B4B55F8D-7F9B-430F-B070-5CDCC0D09306}" srcId="{174E09EF-F9F9-4EF6-87F3-0ADEC102BFE9}" destId="{35218CFB-6EA8-41DF-95C7-A91443263725}" srcOrd="4" destOrd="0" parTransId="{95912757-264E-48E0-850B-0EEAB64638D0}" sibTransId="{73A167B6-F020-407B-92CD-C8309C74E68D}"/>
    <dgm:cxn modelId="{2D5B7594-0437-485D-8EBE-9BE89610BC7D}" srcId="{174E09EF-F9F9-4EF6-87F3-0ADEC102BFE9}" destId="{48BB3183-A3CA-4F2F-9131-E6E1A84C9062}" srcOrd="1" destOrd="0" parTransId="{646EA6B2-149C-4E13-A46A-268C00ADE82D}" sibTransId="{90F0E839-A1C8-4B49-BFC9-ACD608057628}"/>
    <dgm:cxn modelId="{5A095798-24FB-44D2-B01F-0293A6E2F42B}" srcId="{174E09EF-F9F9-4EF6-87F3-0ADEC102BFE9}" destId="{E0421786-CDEC-4507-A5DB-6B3408DC4AD4}" srcOrd="3" destOrd="0" parTransId="{301AA2D7-F8C3-42C3-B16B-7765087FF94B}" sibTransId="{D1B97726-2C3C-4E41-84E1-F002C60FB525}"/>
    <dgm:cxn modelId="{F20B6B9A-1340-445E-A367-D9F5FF267DB0}" type="presOf" srcId="{E7C68EC9-C118-4D84-A16E-F3CE1ED9A890}" destId="{351BCEBA-6136-49B9-9E44-570F7CF9AF9C}" srcOrd="0" destOrd="0" presId="urn:microsoft.com/office/officeart/2005/8/layout/default"/>
    <dgm:cxn modelId="{452EBE9B-8219-4E12-A73F-06BC38D36C48}" srcId="{174E09EF-F9F9-4EF6-87F3-0ADEC102BFE9}" destId="{E7C68EC9-C118-4D84-A16E-F3CE1ED9A890}" srcOrd="5" destOrd="0" parTransId="{A1522744-17C7-4D09-9D1F-80893D018BB4}" sibTransId="{C608FDFE-E81F-4C1C-BC25-71EE90EAF9D2}"/>
    <dgm:cxn modelId="{8EE54DB1-C3B0-4F2E-9776-7E5E020E9F69}" type="presOf" srcId="{35218CFB-6EA8-41DF-95C7-A91443263725}" destId="{85B6CE0B-BE85-4725-A332-06E053B0D06D}" srcOrd="0" destOrd="0" presId="urn:microsoft.com/office/officeart/2005/8/layout/default"/>
    <dgm:cxn modelId="{C65288BF-405E-400D-ABF6-CC6834FC43AB}" srcId="{174E09EF-F9F9-4EF6-87F3-0ADEC102BFE9}" destId="{F1C6CD9A-9DD6-48EB-9EA9-31F4FC9108D9}" srcOrd="0" destOrd="0" parTransId="{69ACB9C1-AB84-4BDD-892B-34031D557082}" sibTransId="{8705D13B-A643-4364-9015-972C47AA28D6}"/>
    <dgm:cxn modelId="{7D0B3BC5-6122-483B-A4C3-955C69CD6540}" type="presOf" srcId="{48BB3183-A3CA-4F2F-9131-E6E1A84C9062}" destId="{D0059647-C376-40A4-8E4E-D6067698F173}" srcOrd="0" destOrd="0" presId="urn:microsoft.com/office/officeart/2005/8/layout/default"/>
    <dgm:cxn modelId="{C18BD1E9-9EF0-483E-BD96-0BDE1B1973F2}" type="presOf" srcId="{E0421786-CDEC-4507-A5DB-6B3408DC4AD4}" destId="{4A7EB412-1B5B-4B12-9293-C9F4DFFBFF5F}" srcOrd="0" destOrd="0" presId="urn:microsoft.com/office/officeart/2005/8/layout/default"/>
    <dgm:cxn modelId="{BF222BF9-64B1-40F5-AEF6-DA54F149D42E}" srcId="{174E09EF-F9F9-4EF6-87F3-0ADEC102BFE9}" destId="{FC7018FC-D3E4-477A-8BCB-393173CDB95A}" srcOrd="2" destOrd="0" parTransId="{BB37F9FD-1633-4B9F-A3B7-04C45F0932D0}" sibTransId="{4A08D440-DE9C-4DA4-9712-08B296B37B72}"/>
    <dgm:cxn modelId="{8863FD53-C36B-44F1-A373-725B3BD8C632}" type="presParOf" srcId="{2FAD9584-65D6-4F34-A659-719C9554736F}" destId="{F3D656EB-28A8-46FC-B47B-458186B69AF0}" srcOrd="0" destOrd="0" presId="urn:microsoft.com/office/officeart/2005/8/layout/default"/>
    <dgm:cxn modelId="{CA4BF603-E85A-48A2-8226-7DE761BCCD6D}" type="presParOf" srcId="{2FAD9584-65D6-4F34-A659-719C9554736F}" destId="{C2CB71D0-BED9-4B06-BDB6-96F004795EBC}" srcOrd="1" destOrd="0" presId="urn:microsoft.com/office/officeart/2005/8/layout/default"/>
    <dgm:cxn modelId="{B50B5BED-B162-4A17-8DEA-21410EC716E4}" type="presParOf" srcId="{2FAD9584-65D6-4F34-A659-719C9554736F}" destId="{D0059647-C376-40A4-8E4E-D6067698F173}" srcOrd="2" destOrd="0" presId="urn:microsoft.com/office/officeart/2005/8/layout/default"/>
    <dgm:cxn modelId="{8EEAF0C3-D49F-4D86-8F3D-12BDCC01D01E}" type="presParOf" srcId="{2FAD9584-65D6-4F34-A659-719C9554736F}" destId="{2690312A-20C4-4A4A-B891-7554D8D9451A}" srcOrd="3" destOrd="0" presId="urn:microsoft.com/office/officeart/2005/8/layout/default"/>
    <dgm:cxn modelId="{72549B76-707F-4DDD-BF7F-72385199BF2F}" type="presParOf" srcId="{2FAD9584-65D6-4F34-A659-719C9554736F}" destId="{642AE0DF-8E4C-45DA-9502-DC934F9C5C51}" srcOrd="4" destOrd="0" presId="urn:microsoft.com/office/officeart/2005/8/layout/default"/>
    <dgm:cxn modelId="{6DB10D8E-D90E-4368-B605-95E1D9265E0F}" type="presParOf" srcId="{2FAD9584-65D6-4F34-A659-719C9554736F}" destId="{397C988E-1CD4-40C4-9D61-3CC567CB42AB}" srcOrd="5" destOrd="0" presId="urn:microsoft.com/office/officeart/2005/8/layout/default"/>
    <dgm:cxn modelId="{01491D1A-B8AD-4760-908F-7CAFEE1C3F7B}" type="presParOf" srcId="{2FAD9584-65D6-4F34-A659-719C9554736F}" destId="{4A7EB412-1B5B-4B12-9293-C9F4DFFBFF5F}" srcOrd="6" destOrd="0" presId="urn:microsoft.com/office/officeart/2005/8/layout/default"/>
    <dgm:cxn modelId="{9D6C246A-C4D3-4E15-A4A7-B9CC6EE7728E}" type="presParOf" srcId="{2FAD9584-65D6-4F34-A659-719C9554736F}" destId="{B72BE044-8874-434F-8064-076C9A38365A}" srcOrd="7" destOrd="0" presId="urn:microsoft.com/office/officeart/2005/8/layout/default"/>
    <dgm:cxn modelId="{ADB10A5C-DC39-44FC-8048-56CDF73777AB}" type="presParOf" srcId="{2FAD9584-65D6-4F34-A659-719C9554736F}" destId="{85B6CE0B-BE85-4725-A332-06E053B0D06D}" srcOrd="8" destOrd="0" presId="urn:microsoft.com/office/officeart/2005/8/layout/default"/>
    <dgm:cxn modelId="{D634570B-33A8-4FBD-B17F-CB12AB306987}" type="presParOf" srcId="{2FAD9584-65D6-4F34-A659-719C9554736F}" destId="{2A96F0C0-8F12-4624-A869-68769295A879}" srcOrd="9" destOrd="0" presId="urn:microsoft.com/office/officeart/2005/8/layout/default"/>
    <dgm:cxn modelId="{20331136-808D-47E7-85A6-369DFED0D961}" type="presParOf" srcId="{2FAD9584-65D6-4F34-A659-719C9554736F}" destId="{351BCEBA-6136-49B9-9E44-570F7CF9AF9C}"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74E09EF-F9F9-4EF6-87F3-0ADEC102BFE9}"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F1C6CD9A-9DD6-48EB-9EA9-31F4FC9108D9}">
      <dgm:prSet/>
      <dgm:spPr/>
      <dgm:t>
        <a:bodyPr/>
        <a:lstStyle/>
        <a:p>
          <a:r>
            <a:rPr lang="en-US" b="1" dirty="0"/>
            <a:t>Audit FYE 08/31/2019</a:t>
          </a:r>
        </a:p>
      </dgm:t>
    </dgm:pt>
    <dgm:pt modelId="{69ACB9C1-AB84-4BDD-892B-34031D557082}" type="parTrans" cxnId="{C65288BF-405E-400D-ABF6-CC6834FC43AB}">
      <dgm:prSet/>
      <dgm:spPr/>
      <dgm:t>
        <a:bodyPr/>
        <a:lstStyle/>
        <a:p>
          <a:endParaRPr lang="en-US"/>
        </a:p>
      </dgm:t>
    </dgm:pt>
    <dgm:pt modelId="{8705D13B-A643-4364-9015-972C47AA28D6}" type="sibTrans" cxnId="{C65288BF-405E-400D-ABF6-CC6834FC43AB}">
      <dgm:prSet/>
      <dgm:spPr/>
      <dgm:t>
        <a:bodyPr/>
        <a:lstStyle/>
        <a:p>
          <a:endParaRPr lang="en-US"/>
        </a:p>
      </dgm:t>
    </dgm:pt>
    <dgm:pt modelId="{48BB3183-A3CA-4F2F-9131-E6E1A84C9062}">
      <dgm:prSet/>
      <dgm:spPr/>
      <dgm:t>
        <a:bodyPr/>
        <a:lstStyle/>
        <a:p>
          <a:r>
            <a:rPr lang="en-US" b="1" dirty="0">
              <a:solidFill>
                <a:schemeClr val="accent4">
                  <a:lumMod val="75000"/>
                </a:schemeClr>
              </a:solidFill>
            </a:rPr>
            <a:t>Audit FYE 08/31/2020</a:t>
          </a:r>
        </a:p>
      </dgm:t>
    </dgm:pt>
    <dgm:pt modelId="{646EA6B2-149C-4E13-A46A-268C00ADE82D}" type="parTrans" cxnId="{2D5B7594-0437-485D-8EBE-9BE89610BC7D}">
      <dgm:prSet/>
      <dgm:spPr/>
      <dgm:t>
        <a:bodyPr/>
        <a:lstStyle/>
        <a:p>
          <a:endParaRPr lang="en-US"/>
        </a:p>
      </dgm:t>
    </dgm:pt>
    <dgm:pt modelId="{90F0E839-A1C8-4B49-BFC9-ACD608057628}" type="sibTrans" cxnId="{2D5B7594-0437-485D-8EBE-9BE89610BC7D}">
      <dgm:prSet/>
      <dgm:spPr/>
      <dgm:t>
        <a:bodyPr/>
        <a:lstStyle/>
        <a:p>
          <a:endParaRPr lang="en-US"/>
        </a:p>
      </dgm:t>
    </dgm:pt>
    <dgm:pt modelId="{FC7018FC-D3E4-477A-8BCB-393173CDB95A}">
      <dgm:prSet/>
      <dgm:spPr/>
      <dgm:t>
        <a:bodyPr/>
        <a:lstStyle/>
        <a:p>
          <a:r>
            <a:rPr lang="en-US" b="1" dirty="0">
              <a:solidFill>
                <a:schemeClr val="accent5">
                  <a:lumMod val="50000"/>
                </a:schemeClr>
              </a:solidFill>
            </a:rPr>
            <a:t>Proposed Budget FYE 08/31/2022</a:t>
          </a:r>
        </a:p>
      </dgm:t>
    </dgm:pt>
    <dgm:pt modelId="{BB37F9FD-1633-4B9F-A3B7-04C45F0932D0}" type="parTrans" cxnId="{BF222BF9-64B1-40F5-AEF6-DA54F149D42E}">
      <dgm:prSet/>
      <dgm:spPr/>
      <dgm:t>
        <a:bodyPr/>
        <a:lstStyle/>
        <a:p>
          <a:endParaRPr lang="en-US"/>
        </a:p>
      </dgm:t>
    </dgm:pt>
    <dgm:pt modelId="{4A08D440-DE9C-4DA4-9712-08B296B37B72}" type="sibTrans" cxnId="{BF222BF9-64B1-40F5-AEF6-DA54F149D42E}">
      <dgm:prSet/>
      <dgm:spPr/>
      <dgm:t>
        <a:bodyPr/>
        <a:lstStyle/>
        <a:p>
          <a:endParaRPr lang="en-US"/>
        </a:p>
      </dgm:t>
    </dgm:pt>
    <dgm:pt modelId="{E0421786-CDEC-4507-A5DB-6B3408DC4AD4}">
      <dgm:prSet/>
      <dgm:spPr/>
      <dgm:t>
        <a:bodyPr/>
        <a:lstStyle/>
        <a:p>
          <a:r>
            <a:rPr lang="en-US" b="1" dirty="0">
              <a:solidFill>
                <a:srgbClr val="FFFF00"/>
              </a:solidFill>
            </a:rPr>
            <a:t>Proposed Financial Policies FYE 08/31/2022</a:t>
          </a:r>
        </a:p>
      </dgm:t>
    </dgm:pt>
    <dgm:pt modelId="{301AA2D7-F8C3-42C3-B16B-7765087FF94B}" type="parTrans" cxnId="{5A095798-24FB-44D2-B01F-0293A6E2F42B}">
      <dgm:prSet/>
      <dgm:spPr/>
      <dgm:t>
        <a:bodyPr/>
        <a:lstStyle/>
        <a:p>
          <a:endParaRPr lang="en-US"/>
        </a:p>
      </dgm:t>
    </dgm:pt>
    <dgm:pt modelId="{D1B97726-2C3C-4E41-84E1-F002C60FB525}" type="sibTrans" cxnId="{5A095798-24FB-44D2-B01F-0293A6E2F42B}">
      <dgm:prSet/>
      <dgm:spPr/>
      <dgm:t>
        <a:bodyPr/>
        <a:lstStyle/>
        <a:p>
          <a:endParaRPr lang="en-US"/>
        </a:p>
      </dgm:t>
    </dgm:pt>
    <dgm:pt modelId="{35218CFB-6EA8-41DF-95C7-A91443263725}">
      <dgm:prSet custT="1"/>
      <dgm:spPr/>
      <dgm:t>
        <a:bodyPr/>
        <a:lstStyle/>
        <a:p>
          <a:r>
            <a:rPr lang="en-US" sz="2200" b="1" dirty="0"/>
            <a:t>Convention Body approved 30% Donation selections</a:t>
          </a:r>
        </a:p>
      </dgm:t>
    </dgm:pt>
    <dgm:pt modelId="{95912757-264E-48E0-850B-0EEAB64638D0}" type="parTrans" cxnId="{B4B55F8D-7F9B-430F-B070-5CDCC0D09306}">
      <dgm:prSet/>
      <dgm:spPr/>
      <dgm:t>
        <a:bodyPr/>
        <a:lstStyle/>
        <a:p>
          <a:endParaRPr lang="en-US"/>
        </a:p>
      </dgm:t>
    </dgm:pt>
    <dgm:pt modelId="{73A167B6-F020-407B-92CD-C8309C74E68D}" type="sibTrans" cxnId="{B4B55F8D-7F9B-430F-B070-5CDCC0D09306}">
      <dgm:prSet/>
      <dgm:spPr/>
      <dgm:t>
        <a:bodyPr/>
        <a:lstStyle/>
        <a:p>
          <a:endParaRPr lang="en-US"/>
        </a:p>
      </dgm:t>
    </dgm:pt>
    <dgm:pt modelId="{E7C68EC9-C118-4D84-A16E-F3CE1ED9A890}">
      <dgm:prSet/>
      <dgm:spPr/>
      <dgm:t>
        <a:bodyPr/>
        <a:lstStyle/>
        <a:p>
          <a:r>
            <a:rPr lang="en-US" b="1" dirty="0">
              <a:solidFill>
                <a:srgbClr val="00B0F0"/>
              </a:solidFill>
            </a:rPr>
            <a:t>Informative</a:t>
          </a:r>
        </a:p>
        <a:p>
          <a:r>
            <a:rPr lang="en-US" b="1" dirty="0">
              <a:solidFill>
                <a:srgbClr val="00B0F0"/>
              </a:solidFill>
            </a:rPr>
            <a:t>      Session</a:t>
          </a:r>
          <a:r>
            <a:rPr lang="en-US" dirty="0"/>
            <a:t>	</a:t>
          </a:r>
        </a:p>
      </dgm:t>
    </dgm:pt>
    <dgm:pt modelId="{A1522744-17C7-4D09-9D1F-80893D018BB4}" type="parTrans" cxnId="{452EBE9B-8219-4E12-A73F-06BC38D36C48}">
      <dgm:prSet/>
      <dgm:spPr/>
      <dgm:t>
        <a:bodyPr/>
        <a:lstStyle/>
        <a:p>
          <a:endParaRPr lang="en-US"/>
        </a:p>
      </dgm:t>
    </dgm:pt>
    <dgm:pt modelId="{C608FDFE-E81F-4C1C-BC25-71EE90EAF9D2}" type="sibTrans" cxnId="{452EBE9B-8219-4E12-A73F-06BC38D36C48}">
      <dgm:prSet/>
      <dgm:spPr/>
      <dgm:t>
        <a:bodyPr/>
        <a:lstStyle/>
        <a:p>
          <a:endParaRPr lang="en-US"/>
        </a:p>
      </dgm:t>
    </dgm:pt>
    <dgm:pt modelId="{2FAD9584-65D6-4F34-A659-719C9554736F}" type="pres">
      <dgm:prSet presAssocID="{174E09EF-F9F9-4EF6-87F3-0ADEC102BFE9}" presName="diagram" presStyleCnt="0">
        <dgm:presLayoutVars>
          <dgm:dir/>
          <dgm:resizeHandles val="exact"/>
        </dgm:presLayoutVars>
      </dgm:prSet>
      <dgm:spPr/>
    </dgm:pt>
    <dgm:pt modelId="{F3D656EB-28A8-46FC-B47B-458186B69AF0}" type="pres">
      <dgm:prSet presAssocID="{F1C6CD9A-9DD6-48EB-9EA9-31F4FC9108D9}" presName="node" presStyleLbl="node1" presStyleIdx="0" presStyleCnt="6">
        <dgm:presLayoutVars>
          <dgm:bulletEnabled val="1"/>
        </dgm:presLayoutVars>
      </dgm:prSet>
      <dgm:spPr/>
    </dgm:pt>
    <dgm:pt modelId="{C2CB71D0-BED9-4B06-BDB6-96F004795EBC}" type="pres">
      <dgm:prSet presAssocID="{8705D13B-A643-4364-9015-972C47AA28D6}" presName="sibTrans" presStyleCnt="0"/>
      <dgm:spPr/>
    </dgm:pt>
    <dgm:pt modelId="{D0059647-C376-40A4-8E4E-D6067698F173}" type="pres">
      <dgm:prSet presAssocID="{48BB3183-A3CA-4F2F-9131-E6E1A84C9062}" presName="node" presStyleLbl="node1" presStyleIdx="1" presStyleCnt="6">
        <dgm:presLayoutVars>
          <dgm:bulletEnabled val="1"/>
        </dgm:presLayoutVars>
      </dgm:prSet>
      <dgm:spPr/>
    </dgm:pt>
    <dgm:pt modelId="{2690312A-20C4-4A4A-B891-7554D8D9451A}" type="pres">
      <dgm:prSet presAssocID="{90F0E839-A1C8-4B49-BFC9-ACD608057628}" presName="sibTrans" presStyleCnt="0"/>
      <dgm:spPr/>
    </dgm:pt>
    <dgm:pt modelId="{642AE0DF-8E4C-45DA-9502-DC934F9C5C51}" type="pres">
      <dgm:prSet presAssocID="{FC7018FC-D3E4-477A-8BCB-393173CDB95A}" presName="node" presStyleLbl="node1" presStyleIdx="2" presStyleCnt="6">
        <dgm:presLayoutVars>
          <dgm:bulletEnabled val="1"/>
        </dgm:presLayoutVars>
      </dgm:prSet>
      <dgm:spPr/>
    </dgm:pt>
    <dgm:pt modelId="{397C988E-1CD4-40C4-9D61-3CC567CB42AB}" type="pres">
      <dgm:prSet presAssocID="{4A08D440-DE9C-4DA4-9712-08B296B37B72}" presName="sibTrans" presStyleCnt="0"/>
      <dgm:spPr/>
    </dgm:pt>
    <dgm:pt modelId="{4A7EB412-1B5B-4B12-9293-C9F4DFFBFF5F}" type="pres">
      <dgm:prSet presAssocID="{E0421786-CDEC-4507-A5DB-6B3408DC4AD4}" presName="node" presStyleLbl="node1" presStyleIdx="3" presStyleCnt="6">
        <dgm:presLayoutVars>
          <dgm:bulletEnabled val="1"/>
        </dgm:presLayoutVars>
      </dgm:prSet>
      <dgm:spPr/>
    </dgm:pt>
    <dgm:pt modelId="{B72BE044-8874-434F-8064-076C9A38365A}" type="pres">
      <dgm:prSet presAssocID="{D1B97726-2C3C-4E41-84E1-F002C60FB525}" presName="sibTrans" presStyleCnt="0"/>
      <dgm:spPr/>
    </dgm:pt>
    <dgm:pt modelId="{85B6CE0B-BE85-4725-A332-06E053B0D06D}" type="pres">
      <dgm:prSet presAssocID="{35218CFB-6EA8-41DF-95C7-A91443263725}" presName="node" presStyleLbl="node1" presStyleIdx="4" presStyleCnt="6">
        <dgm:presLayoutVars>
          <dgm:bulletEnabled val="1"/>
        </dgm:presLayoutVars>
      </dgm:prSet>
      <dgm:spPr/>
    </dgm:pt>
    <dgm:pt modelId="{2A96F0C0-8F12-4624-A869-68769295A879}" type="pres">
      <dgm:prSet presAssocID="{73A167B6-F020-407B-92CD-C8309C74E68D}" presName="sibTrans" presStyleCnt="0"/>
      <dgm:spPr/>
    </dgm:pt>
    <dgm:pt modelId="{351BCEBA-6136-49B9-9E44-570F7CF9AF9C}" type="pres">
      <dgm:prSet presAssocID="{E7C68EC9-C118-4D84-A16E-F3CE1ED9A890}" presName="node" presStyleLbl="node1" presStyleIdx="5" presStyleCnt="6">
        <dgm:presLayoutVars>
          <dgm:bulletEnabled val="1"/>
        </dgm:presLayoutVars>
      </dgm:prSet>
      <dgm:spPr/>
    </dgm:pt>
  </dgm:ptLst>
  <dgm:cxnLst>
    <dgm:cxn modelId="{0FD72225-4BF0-454C-8F5A-F8B2E92D6056}" type="presOf" srcId="{174E09EF-F9F9-4EF6-87F3-0ADEC102BFE9}" destId="{2FAD9584-65D6-4F34-A659-719C9554736F}" srcOrd="0" destOrd="0" presId="urn:microsoft.com/office/officeart/2005/8/layout/default"/>
    <dgm:cxn modelId="{C858CF6F-FCC4-4C31-9130-316205C7B5DE}" type="presOf" srcId="{F1C6CD9A-9DD6-48EB-9EA9-31F4FC9108D9}" destId="{F3D656EB-28A8-46FC-B47B-458186B69AF0}" srcOrd="0" destOrd="0" presId="urn:microsoft.com/office/officeart/2005/8/layout/default"/>
    <dgm:cxn modelId="{A6D6FA7F-7A6A-4E72-B4CF-79923B190C5C}" type="presOf" srcId="{FC7018FC-D3E4-477A-8BCB-393173CDB95A}" destId="{642AE0DF-8E4C-45DA-9502-DC934F9C5C51}" srcOrd="0" destOrd="0" presId="urn:microsoft.com/office/officeart/2005/8/layout/default"/>
    <dgm:cxn modelId="{B4B55F8D-7F9B-430F-B070-5CDCC0D09306}" srcId="{174E09EF-F9F9-4EF6-87F3-0ADEC102BFE9}" destId="{35218CFB-6EA8-41DF-95C7-A91443263725}" srcOrd="4" destOrd="0" parTransId="{95912757-264E-48E0-850B-0EEAB64638D0}" sibTransId="{73A167B6-F020-407B-92CD-C8309C74E68D}"/>
    <dgm:cxn modelId="{2D5B7594-0437-485D-8EBE-9BE89610BC7D}" srcId="{174E09EF-F9F9-4EF6-87F3-0ADEC102BFE9}" destId="{48BB3183-A3CA-4F2F-9131-E6E1A84C9062}" srcOrd="1" destOrd="0" parTransId="{646EA6B2-149C-4E13-A46A-268C00ADE82D}" sibTransId="{90F0E839-A1C8-4B49-BFC9-ACD608057628}"/>
    <dgm:cxn modelId="{5A095798-24FB-44D2-B01F-0293A6E2F42B}" srcId="{174E09EF-F9F9-4EF6-87F3-0ADEC102BFE9}" destId="{E0421786-CDEC-4507-A5DB-6B3408DC4AD4}" srcOrd="3" destOrd="0" parTransId="{301AA2D7-F8C3-42C3-B16B-7765087FF94B}" sibTransId="{D1B97726-2C3C-4E41-84E1-F002C60FB525}"/>
    <dgm:cxn modelId="{F20B6B9A-1340-445E-A367-D9F5FF267DB0}" type="presOf" srcId="{E7C68EC9-C118-4D84-A16E-F3CE1ED9A890}" destId="{351BCEBA-6136-49B9-9E44-570F7CF9AF9C}" srcOrd="0" destOrd="0" presId="urn:microsoft.com/office/officeart/2005/8/layout/default"/>
    <dgm:cxn modelId="{452EBE9B-8219-4E12-A73F-06BC38D36C48}" srcId="{174E09EF-F9F9-4EF6-87F3-0ADEC102BFE9}" destId="{E7C68EC9-C118-4D84-A16E-F3CE1ED9A890}" srcOrd="5" destOrd="0" parTransId="{A1522744-17C7-4D09-9D1F-80893D018BB4}" sibTransId="{C608FDFE-E81F-4C1C-BC25-71EE90EAF9D2}"/>
    <dgm:cxn modelId="{8EE54DB1-C3B0-4F2E-9776-7E5E020E9F69}" type="presOf" srcId="{35218CFB-6EA8-41DF-95C7-A91443263725}" destId="{85B6CE0B-BE85-4725-A332-06E053B0D06D}" srcOrd="0" destOrd="0" presId="urn:microsoft.com/office/officeart/2005/8/layout/default"/>
    <dgm:cxn modelId="{C65288BF-405E-400D-ABF6-CC6834FC43AB}" srcId="{174E09EF-F9F9-4EF6-87F3-0ADEC102BFE9}" destId="{F1C6CD9A-9DD6-48EB-9EA9-31F4FC9108D9}" srcOrd="0" destOrd="0" parTransId="{69ACB9C1-AB84-4BDD-892B-34031D557082}" sibTransId="{8705D13B-A643-4364-9015-972C47AA28D6}"/>
    <dgm:cxn modelId="{7D0B3BC5-6122-483B-A4C3-955C69CD6540}" type="presOf" srcId="{48BB3183-A3CA-4F2F-9131-E6E1A84C9062}" destId="{D0059647-C376-40A4-8E4E-D6067698F173}" srcOrd="0" destOrd="0" presId="urn:microsoft.com/office/officeart/2005/8/layout/default"/>
    <dgm:cxn modelId="{C18BD1E9-9EF0-483E-BD96-0BDE1B1973F2}" type="presOf" srcId="{E0421786-CDEC-4507-A5DB-6B3408DC4AD4}" destId="{4A7EB412-1B5B-4B12-9293-C9F4DFFBFF5F}" srcOrd="0" destOrd="0" presId="urn:microsoft.com/office/officeart/2005/8/layout/default"/>
    <dgm:cxn modelId="{BF222BF9-64B1-40F5-AEF6-DA54F149D42E}" srcId="{174E09EF-F9F9-4EF6-87F3-0ADEC102BFE9}" destId="{FC7018FC-D3E4-477A-8BCB-393173CDB95A}" srcOrd="2" destOrd="0" parTransId="{BB37F9FD-1633-4B9F-A3B7-04C45F0932D0}" sibTransId="{4A08D440-DE9C-4DA4-9712-08B296B37B72}"/>
    <dgm:cxn modelId="{8863FD53-C36B-44F1-A373-725B3BD8C632}" type="presParOf" srcId="{2FAD9584-65D6-4F34-A659-719C9554736F}" destId="{F3D656EB-28A8-46FC-B47B-458186B69AF0}" srcOrd="0" destOrd="0" presId="urn:microsoft.com/office/officeart/2005/8/layout/default"/>
    <dgm:cxn modelId="{CA4BF603-E85A-48A2-8226-7DE761BCCD6D}" type="presParOf" srcId="{2FAD9584-65D6-4F34-A659-719C9554736F}" destId="{C2CB71D0-BED9-4B06-BDB6-96F004795EBC}" srcOrd="1" destOrd="0" presId="urn:microsoft.com/office/officeart/2005/8/layout/default"/>
    <dgm:cxn modelId="{B50B5BED-B162-4A17-8DEA-21410EC716E4}" type="presParOf" srcId="{2FAD9584-65D6-4F34-A659-719C9554736F}" destId="{D0059647-C376-40A4-8E4E-D6067698F173}" srcOrd="2" destOrd="0" presId="urn:microsoft.com/office/officeart/2005/8/layout/default"/>
    <dgm:cxn modelId="{8EEAF0C3-D49F-4D86-8F3D-12BDCC01D01E}" type="presParOf" srcId="{2FAD9584-65D6-4F34-A659-719C9554736F}" destId="{2690312A-20C4-4A4A-B891-7554D8D9451A}" srcOrd="3" destOrd="0" presId="urn:microsoft.com/office/officeart/2005/8/layout/default"/>
    <dgm:cxn modelId="{72549B76-707F-4DDD-BF7F-72385199BF2F}" type="presParOf" srcId="{2FAD9584-65D6-4F34-A659-719C9554736F}" destId="{642AE0DF-8E4C-45DA-9502-DC934F9C5C51}" srcOrd="4" destOrd="0" presId="urn:microsoft.com/office/officeart/2005/8/layout/default"/>
    <dgm:cxn modelId="{6DB10D8E-D90E-4368-B605-95E1D9265E0F}" type="presParOf" srcId="{2FAD9584-65D6-4F34-A659-719C9554736F}" destId="{397C988E-1CD4-40C4-9D61-3CC567CB42AB}" srcOrd="5" destOrd="0" presId="urn:microsoft.com/office/officeart/2005/8/layout/default"/>
    <dgm:cxn modelId="{01491D1A-B8AD-4760-908F-7CAFEE1C3F7B}" type="presParOf" srcId="{2FAD9584-65D6-4F34-A659-719C9554736F}" destId="{4A7EB412-1B5B-4B12-9293-C9F4DFFBFF5F}" srcOrd="6" destOrd="0" presId="urn:microsoft.com/office/officeart/2005/8/layout/default"/>
    <dgm:cxn modelId="{9D6C246A-C4D3-4E15-A4A7-B9CC6EE7728E}" type="presParOf" srcId="{2FAD9584-65D6-4F34-A659-719C9554736F}" destId="{B72BE044-8874-434F-8064-076C9A38365A}" srcOrd="7" destOrd="0" presId="urn:microsoft.com/office/officeart/2005/8/layout/default"/>
    <dgm:cxn modelId="{ADB10A5C-DC39-44FC-8048-56CDF73777AB}" type="presParOf" srcId="{2FAD9584-65D6-4F34-A659-719C9554736F}" destId="{85B6CE0B-BE85-4725-A332-06E053B0D06D}" srcOrd="8" destOrd="0" presId="urn:microsoft.com/office/officeart/2005/8/layout/default"/>
    <dgm:cxn modelId="{D634570B-33A8-4FBD-B17F-CB12AB306987}" type="presParOf" srcId="{2FAD9584-65D6-4F34-A659-719C9554736F}" destId="{2A96F0C0-8F12-4624-A869-68769295A879}" srcOrd="9" destOrd="0" presId="urn:microsoft.com/office/officeart/2005/8/layout/default"/>
    <dgm:cxn modelId="{20331136-808D-47E7-85A6-369DFED0D961}" type="presParOf" srcId="{2FAD9584-65D6-4F34-A659-719C9554736F}" destId="{351BCEBA-6136-49B9-9E44-570F7CF9AF9C}"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74E09EF-F9F9-4EF6-87F3-0ADEC102BFE9}"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F1C6CD9A-9DD6-48EB-9EA9-31F4FC9108D9}">
      <dgm:prSet/>
      <dgm:spPr/>
      <dgm:t>
        <a:bodyPr/>
        <a:lstStyle/>
        <a:p>
          <a:r>
            <a:rPr lang="en-US" b="1" dirty="0"/>
            <a:t>Audit FYE 08/31/2019</a:t>
          </a:r>
        </a:p>
      </dgm:t>
    </dgm:pt>
    <dgm:pt modelId="{69ACB9C1-AB84-4BDD-892B-34031D557082}" type="parTrans" cxnId="{C65288BF-405E-400D-ABF6-CC6834FC43AB}">
      <dgm:prSet/>
      <dgm:spPr/>
      <dgm:t>
        <a:bodyPr/>
        <a:lstStyle/>
        <a:p>
          <a:endParaRPr lang="en-US"/>
        </a:p>
      </dgm:t>
    </dgm:pt>
    <dgm:pt modelId="{8705D13B-A643-4364-9015-972C47AA28D6}" type="sibTrans" cxnId="{C65288BF-405E-400D-ABF6-CC6834FC43AB}">
      <dgm:prSet/>
      <dgm:spPr/>
      <dgm:t>
        <a:bodyPr/>
        <a:lstStyle/>
        <a:p>
          <a:endParaRPr lang="en-US"/>
        </a:p>
      </dgm:t>
    </dgm:pt>
    <dgm:pt modelId="{48BB3183-A3CA-4F2F-9131-E6E1A84C9062}">
      <dgm:prSet/>
      <dgm:spPr/>
      <dgm:t>
        <a:bodyPr/>
        <a:lstStyle/>
        <a:p>
          <a:r>
            <a:rPr lang="en-US" b="1" dirty="0">
              <a:solidFill>
                <a:schemeClr val="accent4">
                  <a:lumMod val="75000"/>
                </a:schemeClr>
              </a:solidFill>
            </a:rPr>
            <a:t>Audit FYE 08/31/2020</a:t>
          </a:r>
        </a:p>
      </dgm:t>
    </dgm:pt>
    <dgm:pt modelId="{646EA6B2-149C-4E13-A46A-268C00ADE82D}" type="parTrans" cxnId="{2D5B7594-0437-485D-8EBE-9BE89610BC7D}">
      <dgm:prSet/>
      <dgm:spPr/>
      <dgm:t>
        <a:bodyPr/>
        <a:lstStyle/>
        <a:p>
          <a:endParaRPr lang="en-US"/>
        </a:p>
      </dgm:t>
    </dgm:pt>
    <dgm:pt modelId="{90F0E839-A1C8-4B49-BFC9-ACD608057628}" type="sibTrans" cxnId="{2D5B7594-0437-485D-8EBE-9BE89610BC7D}">
      <dgm:prSet/>
      <dgm:spPr/>
      <dgm:t>
        <a:bodyPr/>
        <a:lstStyle/>
        <a:p>
          <a:endParaRPr lang="en-US"/>
        </a:p>
      </dgm:t>
    </dgm:pt>
    <dgm:pt modelId="{FC7018FC-D3E4-477A-8BCB-393173CDB95A}">
      <dgm:prSet/>
      <dgm:spPr/>
      <dgm:t>
        <a:bodyPr/>
        <a:lstStyle/>
        <a:p>
          <a:r>
            <a:rPr lang="en-US" b="1" dirty="0">
              <a:solidFill>
                <a:schemeClr val="accent5">
                  <a:lumMod val="50000"/>
                </a:schemeClr>
              </a:solidFill>
            </a:rPr>
            <a:t>Proposed Budget FYE 08/31/2022</a:t>
          </a:r>
        </a:p>
      </dgm:t>
    </dgm:pt>
    <dgm:pt modelId="{BB37F9FD-1633-4B9F-A3B7-04C45F0932D0}" type="parTrans" cxnId="{BF222BF9-64B1-40F5-AEF6-DA54F149D42E}">
      <dgm:prSet/>
      <dgm:spPr/>
      <dgm:t>
        <a:bodyPr/>
        <a:lstStyle/>
        <a:p>
          <a:endParaRPr lang="en-US"/>
        </a:p>
      </dgm:t>
    </dgm:pt>
    <dgm:pt modelId="{4A08D440-DE9C-4DA4-9712-08B296B37B72}" type="sibTrans" cxnId="{BF222BF9-64B1-40F5-AEF6-DA54F149D42E}">
      <dgm:prSet/>
      <dgm:spPr/>
      <dgm:t>
        <a:bodyPr/>
        <a:lstStyle/>
        <a:p>
          <a:endParaRPr lang="en-US"/>
        </a:p>
      </dgm:t>
    </dgm:pt>
    <dgm:pt modelId="{E0421786-CDEC-4507-A5DB-6B3408DC4AD4}">
      <dgm:prSet/>
      <dgm:spPr/>
      <dgm:t>
        <a:bodyPr/>
        <a:lstStyle/>
        <a:p>
          <a:r>
            <a:rPr lang="en-US" b="1" dirty="0">
              <a:solidFill>
                <a:srgbClr val="FFFF00"/>
              </a:solidFill>
            </a:rPr>
            <a:t>Proposed Financial Policies FYE 08/31/2022</a:t>
          </a:r>
        </a:p>
      </dgm:t>
    </dgm:pt>
    <dgm:pt modelId="{301AA2D7-F8C3-42C3-B16B-7765087FF94B}" type="parTrans" cxnId="{5A095798-24FB-44D2-B01F-0293A6E2F42B}">
      <dgm:prSet/>
      <dgm:spPr/>
      <dgm:t>
        <a:bodyPr/>
        <a:lstStyle/>
        <a:p>
          <a:endParaRPr lang="en-US"/>
        </a:p>
      </dgm:t>
    </dgm:pt>
    <dgm:pt modelId="{D1B97726-2C3C-4E41-84E1-F002C60FB525}" type="sibTrans" cxnId="{5A095798-24FB-44D2-B01F-0293A6E2F42B}">
      <dgm:prSet/>
      <dgm:spPr/>
      <dgm:t>
        <a:bodyPr/>
        <a:lstStyle/>
        <a:p>
          <a:endParaRPr lang="en-US"/>
        </a:p>
      </dgm:t>
    </dgm:pt>
    <dgm:pt modelId="{35218CFB-6EA8-41DF-95C7-A91443263725}">
      <dgm:prSet custT="1"/>
      <dgm:spPr/>
      <dgm:t>
        <a:bodyPr/>
        <a:lstStyle/>
        <a:p>
          <a:r>
            <a:rPr lang="en-US" sz="2200" b="1" dirty="0"/>
            <a:t>Convention Body approved 30% Donation selections</a:t>
          </a:r>
        </a:p>
      </dgm:t>
    </dgm:pt>
    <dgm:pt modelId="{95912757-264E-48E0-850B-0EEAB64638D0}" type="parTrans" cxnId="{B4B55F8D-7F9B-430F-B070-5CDCC0D09306}">
      <dgm:prSet/>
      <dgm:spPr/>
      <dgm:t>
        <a:bodyPr/>
        <a:lstStyle/>
        <a:p>
          <a:endParaRPr lang="en-US"/>
        </a:p>
      </dgm:t>
    </dgm:pt>
    <dgm:pt modelId="{73A167B6-F020-407B-92CD-C8309C74E68D}" type="sibTrans" cxnId="{B4B55F8D-7F9B-430F-B070-5CDCC0D09306}">
      <dgm:prSet/>
      <dgm:spPr/>
      <dgm:t>
        <a:bodyPr/>
        <a:lstStyle/>
        <a:p>
          <a:endParaRPr lang="en-US"/>
        </a:p>
      </dgm:t>
    </dgm:pt>
    <dgm:pt modelId="{E7C68EC9-C118-4D84-A16E-F3CE1ED9A890}">
      <dgm:prSet/>
      <dgm:spPr/>
      <dgm:t>
        <a:bodyPr/>
        <a:lstStyle/>
        <a:p>
          <a:r>
            <a:rPr lang="en-US" b="1" dirty="0">
              <a:solidFill>
                <a:srgbClr val="00B0F0"/>
              </a:solidFill>
            </a:rPr>
            <a:t>Informative</a:t>
          </a:r>
        </a:p>
        <a:p>
          <a:r>
            <a:rPr lang="en-US" b="1" dirty="0">
              <a:solidFill>
                <a:srgbClr val="00B0F0"/>
              </a:solidFill>
            </a:rPr>
            <a:t>      Session</a:t>
          </a:r>
          <a:r>
            <a:rPr lang="en-US" dirty="0"/>
            <a:t>	</a:t>
          </a:r>
        </a:p>
      </dgm:t>
    </dgm:pt>
    <dgm:pt modelId="{A1522744-17C7-4D09-9D1F-80893D018BB4}" type="parTrans" cxnId="{452EBE9B-8219-4E12-A73F-06BC38D36C48}">
      <dgm:prSet/>
      <dgm:spPr/>
      <dgm:t>
        <a:bodyPr/>
        <a:lstStyle/>
        <a:p>
          <a:endParaRPr lang="en-US"/>
        </a:p>
      </dgm:t>
    </dgm:pt>
    <dgm:pt modelId="{C608FDFE-E81F-4C1C-BC25-71EE90EAF9D2}" type="sibTrans" cxnId="{452EBE9B-8219-4E12-A73F-06BC38D36C48}">
      <dgm:prSet/>
      <dgm:spPr/>
      <dgm:t>
        <a:bodyPr/>
        <a:lstStyle/>
        <a:p>
          <a:endParaRPr lang="en-US"/>
        </a:p>
      </dgm:t>
    </dgm:pt>
    <dgm:pt modelId="{2FAD9584-65D6-4F34-A659-719C9554736F}" type="pres">
      <dgm:prSet presAssocID="{174E09EF-F9F9-4EF6-87F3-0ADEC102BFE9}" presName="diagram" presStyleCnt="0">
        <dgm:presLayoutVars>
          <dgm:dir/>
          <dgm:resizeHandles val="exact"/>
        </dgm:presLayoutVars>
      </dgm:prSet>
      <dgm:spPr/>
    </dgm:pt>
    <dgm:pt modelId="{F3D656EB-28A8-46FC-B47B-458186B69AF0}" type="pres">
      <dgm:prSet presAssocID="{F1C6CD9A-9DD6-48EB-9EA9-31F4FC9108D9}" presName="node" presStyleLbl="node1" presStyleIdx="0" presStyleCnt="6">
        <dgm:presLayoutVars>
          <dgm:bulletEnabled val="1"/>
        </dgm:presLayoutVars>
      </dgm:prSet>
      <dgm:spPr/>
    </dgm:pt>
    <dgm:pt modelId="{C2CB71D0-BED9-4B06-BDB6-96F004795EBC}" type="pres">
      <dgm:prSet presAssocID="{8705D13B-A643-4364-9015-972C47AA28D6}" presName="sibTrans" presStyleCnt="0"/>
      <dgm:spPr/>
    </dgm:pt>
    <dgm:pt modelId="{D0059647-C376-40A4-8E4E-D6067698F173}" type="pres">
      <dgm:prSet presAssocID="{48BB3183-A3CA-4F2F-9131-E6E1A84C9062}" presName="node" presStyleLbl="node1" presStyleIdx="1" presStyleCnt="6">
        <dgm:presLayoutVars>
          <dgm:bulletEnabled val="1"/>
        </dgm:presLayoutVars>
      </dgm:prSet>
      <dgm:spPr/>
    </dgm:pt>
    <dgm:pt modelId="{2690312A-20C4-4A4A-B891-7554D8D9451A}" type="pres">
      <dgm:prSet presAssocID="{90F0E839-A1C8-4B49-BFC9-ACD608057628}" presName="sibTrans" presStyleCnt="0"/>
      <dgm:spPr/>
    </dgm:pt>
    <dgm:pt modelId="{642AE0DF-8E4C-45DA-9502-DC934F9C5C51}" type="pres">
      <dgm:prSet presAssocID="{FC7018FC-D3E4-477A-8BCB-393173CDB95A}" presName="node" presStyleLbl="node1" presStyleIdx="2" presStyleCnt="6">
        <dgm:presLayoutVars>
          <dgm:bulletEnabled val="1"/>
        </dgm:presLayoutVars>
      </dgm:prSet>
      <dgm:spPr/>
    </dgm:pt>
    <dgm:pt modelId="{397C988E-1CD4-40C4-9D61-3CC567CB42AB}" type="pres">
      <dgm:prSet presAssocID="{4A08D440-DE9C-4DA4-9712-08B296B37B72}" presName="sibTrans" presStyleCnt="0"/>
      <dgm:spPr/>
    </dgm:pt>
    <dgm:pt modelId="{4A7EB412-1B5B-4B12-9293-C9F4DFFBFF5F}" type="pres">
      <dgm:prSet presAssocID="{E0421786-CDEC-4507-A5DB-6B3408DC4AD4}" presName="node" presStyleLbl="node1" presStyleIdx="3" presStyleCnt="6">
        <dgm:presLayoutVars>
          <dgm:bulletEnabled val="1"/>
        </dgm:presLayoutVars>
      </dgm:prSet>
      <dgm:spPr/>
    </dgm:pt>
    <dgm:pt modelId="{B72BE044-8874-434F-8064-076C9A38365A}" type="pres">
      <dgm:prSet presAssocID="{D1B97726-2C3C-4E41-84E1-F002C60FB525}" presName="sibTrans" presStyleCnt="0"/>
      <dgm:spPr/>
    </dgm:pt>
    <dgm:pt modelId="{85B6CE0B-BE85-4725-A332-06E053B0D06D}" type="pres">
      <dgm:prSet presAssocID="{35218CFB-6EA8-41DF-95C7-A91443263725}" presName="node" presStyleLbl="node1" presStyleIdx="4" presStyleCnt="6">
        <dgm:presLayoutVars>
          <dgm:bulletEnabled val="1"/>
        </dgm:presLayoutVars>
      </dgm:prSet>
      <dgm:spPr/>
    </dgm:pt>
    <dgm:pt modelId="{2A96F0C0-8F12-4624-A869-68769295A879}" type="pres">
      <dgm:prSet presAssocID="{73A167B6-F020-407B-92CD-C8309C74E68D}" presName="sibTrans" presStyleCnt="0"/>
      <dgm:spPr/>
    </dgm:pt>
    <dgm:pt modelId="{351BCEBA-6136-49B9-9E44-570F7CF9AF9C}" type="pres">
      <dgm:prSet presAssocID="{E7C68EC9-C118-4D84-A16E-F3CE1ED9A890}" presName="node" presStyleLbl="node1" presStyleIdx="5" presStyleCnt="6">
        <dgm:presLayoutVars>
          <dgm:bulletEnabled val="1"/>
        </dgm:presLayoutVars>
      </dgm:prSet>
      <dgm:spPr/>
    </dgm:pt>
  </dgm:ptLst>
  <dgm:cxnLst>
    <dgm:cxn modelId="{0FD72225-4BF0-454C-8F5A-F8B2E92D6056}" type="presOf" srcId="{174E09EF-F9F9-4EF6-87F3-0ADEC102BFE9}" destId="{2FAD9584-65D6-4F34-A659-719C9554736F}" srcOrd="0" destOrd="0" presId="urn:microsoft.com/office/officeart/2005/8/layout/default"/>
    <dgm:cxn modelId="{C858CF6F-FCC4-4C31-9130-316205C7B5DE}" type="presOf" srcId="{F1C6CD9A-9DD6-48EB-9EA9-31F4FC9108D9}" destId="{F3D656EB-28A8-46FC-B47B-458186B69AF0}" srcOrd="0" destOrd="0" presId="urn:microsoft.com/office/officeart/2005/8/layout/default"/>
    <dgm:cxn modelId="{A6D6FA7F-7A6A-4E72-B4CF-79923B190C5C}" type="presOf" srcId="{FC7018FC-D3E4-477A-8BCB-393173CDB95A}" destId="{642AE0DF-8E4C-45DA-9502-DC934F9C5C51}" srcOrd="0" destOrd="0" presId="urn:microsoft.com/office/officeart/2005/8/layout/default"/>
    <dgm:cxn modelId="{B4B55F8D-7F9B-430F-B070-5CDCC0D09306}" srcId="{174E09EF-F9F9-4EF6-87F3-0ADEC102BFE9}" destId="{35218CFB-6EA8-41DF-95C7-A91443263725}" srcOrd="4" destOrd="0" parTransId="{95912757-264E-48E0-850B-0EEAB64638D0}" sibTransId="{73A167B6-F020-407B-92CD-C8309C74E68D}"/>
    <dgm:cxn modelId="{2D5B7594-0437-485D-8EBE-9BE89610BC7D}" srcId="{174E09EF-F9F9-4EF6-87F3-0ADEC102BFE9}" destId="{48BB3183-A3CA-4F2F-9131-E6E1A84C9062}" srcOrd="1" destOrd="0" parTransId="{646EA6B2-149C-4E13-A46A-268C00ADE82D}" sibTransId="{90F0E839-A1C8-4B49-BFC9-ACD608057628}"/>
    <dgm:cxn modelId="{5A095798-24FB-44D2-B01F-0293A6E2F42B}" srcId="{174E09EF-F9F9-4EF6-87F3-0ADEC102BFE9}" destId="{E0421786-CDEC-4507-A5DB-6B3408DC4AD4}" srcOrd="3" destOrd="0" parTransId="{301AA2D7-F8C3-42C3-B16B-7765087FF94B}" sibTransId="{D1B97726-2C3C-4E41-84E1-F002C60FB525}"/>
    <dgm:cxn modelId="{F20B6B9A-1340-445E-A367-D9F5FF267DB0}" type="presOf" srcId="{E7C68EC9-C118-4D84-A16E-F3CE1ED9A890}" destId="{351BCEBA-6136-49B9-9E44-570F7CF9AF9C}" srcOrd="0" destOrd="0" presId="urn:microsoft.com/office/officeart/2005/8/layout/default"/>
    <dgm:cxn modelId="{452EBE9B-8219-4E12-A73F-06BC38D36C48}" srcId="{174E09EF-F9F9-4EF6-87F3-0ADEC102BFE9}" destId="{E7C68EC9-C118-4D84-A16E-F3CE1ED9A890}" srcOrd="5" destOrd="0" parTransId="{A1522744-17C7-4D09-9D1F-80893D018BB4}" sibTransId="{C608FDFE-E81F-4C1C-BC25-71EE90EAF9D2}"/>
    <dgm:cxn modelId="{8EE54DB1-C3B0-4F2E-9776-7E5E020E9F69}" type="presOf" srcId="{35218CFB-6EA8-41DF-95C7-A91443263725}" destId="{85B6CE0B-BE85-4725-A332-06E053B0D06D}" srcOrd="0" destOrd="0" presId="urn:microsoft.com/office/officeart/2005/8/layout/default"/>
    <dgm:cxn modelId="{C65288BF-405E-400D-ABF6-CC6834FC43AB}" srcId="{174E09EF-F9F9-4EF6-87F3-0ADEC102BFE9}" destId="{F1C6CD9A-9DD6-48EB-9EA9-31F4FC9108D9}" srcOrd="0" destOrd="0" parTransId="{69ACB9C1-AB84-4BDD-892B-34031D557082}" sibTransId="{8705D13B-A643-4364-9015-972C47AA28D6}"/>
    <dgm:cxn modelId="{7D0B3BC5-6122-483B-A4C3-955C69CD6540}" type="presOf" srcId="{48BB3183-A3CA-4F2F-9131-E6E1A84C9062}" destId="{D0059647-C376-40A4-8E4E-D6067698F173}" srcOrd="0" destOrd="0" presId="urn:microsoft.com/office/officeart/2005/8/layout/default"/>
    <dgm:cxn modelId="{C18BD1E9-9EF0-483E-BD96-0BDE1B1973F2}" type="presOf" srcId="{E0421786-CDEC-4507-A5DB-6B3408DC4AD4}" destId="{4A7EB412-1B5B-4B12-9293-C9F4DFFBFF5F}" srcOrd="0" destOrd="0" presId="urn:microsoft.com/office/officeart/2005/8/layout/default"/>
    <dgm:cxn modelId="{BF222BF9-64B1-40F5-AEF6-DA54F149D42E}" srcId="{174E09EF-F9F9-4EF6-87F3-0ADEC102BFE9}" destId="{FC7018FC-D3E4-477A-8BCB-393173CDB95A}" srcOrd="2" destOrd="0" parTransId="{BB37F9FD-1633-4B9F-A3B7-04C45F0932D0}" sibTransId="{4A08D440-DE9C-4DA4-9712-08B296B37B72}"/>
    <dgm:cxn modelId="{8863FD53-C36B-44F1-A373-725B3BD8C632}" type="presParOf" srcId="{2FAD9584-65D6-4F34-A659-719C9554736F}" destId="{F3D656EB-28A8-46FC-B47B-458186B69AF0}" srcOrd="0" destOrd="0" presId="urn:microsoft.com/office/officeart/2005/8/layout/default"/>
    <dgm:cxn modelId="{CA4BF603-E85A-48A2-8226-7DE761BCCD6D}" type="presParOf" srcId="{2FAD9584-65D6-4F34-A659-719C9554736F}" destId="{C2CB71D0-BED9-4B06-BDB6-96F004795EBC}" srcOrd="1" destOrd="0" presId="urn:microsoft.com/office/officeart/2005/8/layout/default"/>
    <dgm:cxn modelId="{B50B5BED-B162-4A17-8DEA-21410EC716E4}" type="presParOf" srcId="{2FAD9584-65D6-4F34-A659-719C9554736F}" destId="{D0059647-C376-40A4-8E4E-D6067698F173}" srcOrd="2" destOrd="0" presId="urn:microsoft.com/office/officeart/2005/8/layout/default"/>
    <dgm:cxn modelId="{8EEAF0C3-D49F-4D86-8F3D-12BDCC01D01E}" type="presParOf" srcId="{2FAD9584-65D6-4F34-A659-719C9554736F}" destId="{2690312A-20C4-4A4A-B891-7554D8D9451A}" srcOrd="3" destOrd="0" presId="urn:microsoft.com/office/officeart/2005/8/layout/default"/>
    <dgm:cxn modelId="{72549B76-707F-4DDD-BF7F-72385199BF2F}" type="presParOf" srcId="{2FAD9584-65D6-4F34-A659-719C9554736F}" destId="{642AE0DF-8E4C-45DA-9502-DC934F9C5C51}" srcOrd="4" destOrd="0" presId="urn:microsoft.com/office/officeart/2005/8/layout/default"/>
    <dgm:cxn modelId="{6DB10D8E-D90E-4368-B605-95E1D9265E0F}" type="presParOf" srcId="{2FAD9584-65D6-4F34-A659-719C9554736F}" destId="{397C988E-1CD4-40C4-9D61-3CC567CB42AB}" srcOrd="5" destOrd="0" presId="urn:microsoft.com/office/officeart/2005/8/layout/default"/>
    <dgm:cxn modelId="{01491D1A-B8AD-4760-908F-7CAFEE1C3F7B}" type="presParOf" srcId="{2FAD9584-65D6-4F34-A659-719C9554736F}" destId="{4A7EB412-1B5B-4B12-9293-C9F4DFFBFF5F}" srcOrd="6" destOrd="0" presId="urn:microsoft.com/office/officeart/2005/8/layout/default"/>
    <dgm:cxn modelId="{9D6C246A-C4D3-4E15-A4A7-B9CC6EE7728E}" type="presParOf" srcId="{2FAD9584-65D6-4F34-A659-719C9554736F}" destId="{B72BE044-8874-434F-8064-076C9A38365A}" srcOrd="7" destOrd="0" presId="urn:microsoft.com/office/officeart/2005/8/layout/default"/>
    <dgm:cxn modelId="{ADB10A5C-DC39-44FC-8048-56CDF73777AB}" type="presParOf" srcId="{2FAD9584-65D6-4F34-A659-719C9554736F}" destId="{85B6CE0B-BE85-4725-A332-06E053B0D06D}" srcOrd="8" destOrd="0" presId="urn:microsoft.com/office/officeart/2005/8/layout/default"/>
    <dgm:cxn modelId="{D634570B-33A8-4FBD-B17F-CB12AB306987}" type="presParOf" srcId="{2FAD9584-65D6-4F34-A659-719C9554736F}" destId="{2A96F0C0-8F12-4624-A869-68769295A879}" srcOrd="9" destOrd="0" presId="urn:microsoft.com/office/officeart/2005/8/layout/default"/>
    <dgm:cxn modelId="{20331136-808D-47E7-85A6-369DFED0D961}" type="presParOf" srcId="{2FAD9584-65D6-4F34-A659-719C9554736F}" destId="{351BCEBA-6136-49B9-9E44-570F7CF9AF9C}"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D656EB-28A8-46FC-B47B-458186B69AF0}">
      <dsp:nvSpPr>
        <dsp:cNvPr id="0" name=""/>
        <dsp:cNvSpPr/>
      </dsp:nvSpPr>
      <dsp:spPr>
        <a:xfrm>
          <a:off x="1073586" y="3281"/>
          <a:ext cx="2710383" cy="1626230"/>
        </a:xfrm>
        <a:prstGeom prst="rect">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t>Audit FYE 08/31/2019</a:t>
          </a:r>
        </a:p>
      </dsp:txBody>
      <dsp:txXfrm>
        <a:off x="1073586" y="3281"/>
        <a:ext cx="2710383" cy="1626230"/>
      </dsp:txXfrm>
    </dsp:sp>
    <dsp:sp modelId="{D0059647-C376-40A4-8E4E-D6067698F173}">
      <dsp:nvSpPr>
        <dsp:cNvPr id="0" name=""/>
        <dsp:cNvSpPr/>
      </dsp:nvSpPr>
      <dsp:spPr>
        <a:xfrm>
          <a:off x="4055008" y="3281"/>
          <a:ext cx="2710383" cy="1626230"/>
        </a:xfrm>
        <a:prstGeom prst="rect">
          <a:avLst/>
        </a:prstGeom>
        <a:gradFill rotWithShape="0">
          <a:gsLst>
            <a:gs pos="0">
              <a:schemeClr val="accent3">
                <a:hueOff val="0"/>
                <a:satOff val="0"/>
                <a:lumOff val="0"/>
                <a:alphaOff val="0"/>
                <a:tint val="96000"/>
                <a:satMod val="100000"/>
                <a:lumMod val="104000"/>
              </a:schemeClr>
            </a:gs>
            <a:gs pos="78000">
              <a:schemeClr val="accent3">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accent4">
                  <a:lumMod val="75000"/>
                </a:schemeClr>
              </a:solidFill>
            </a:rPr>
            <a:t>Audit FYE 08/31/2020</a:t>
          </a:r>
        </a:p>
      </dsp:txBody>
      <dsp:txXfrm>
        <a:off x="4055008" y="3281"/>
        <a:ext cx="2710383" cy="1626230"/>
      </dsp:txXfrm>
    </dsp:sp>
    <dsp:sp modelId="{642AE0DF-8E4C-45DA-9502-DC934F9C5C51}">
      <dsp:nvSpPr>
        <dsp:cNvPr id="0" name=""/>
        <dsp:cNvSpPr/>
      </dsp:nvSpPr>
      <dsp:spPr>
        <a:xfrm>
          <a:off x="7036430" y="3281"/>
          <a:ext cx="2710383" cy="1626230"/>
        </a:xfrm>
        <a:prstGeom prst="rect">
          <a:avLst/>
        </a:prstGeom>
        <a:gradFill rotWithShape="0">
          <a:gsLst>
            <a:gs pos="0">
              <a:schemeClr val="accent4">
                <a:hueOff val="0"/>
                <a:satOff val="0"/>
                <a:lumOff val="0"/>
                <a:alphaOff val="0"/>
                <a:tint val="96000"/>
                <a:satMod val="100000"/>
                <a:lumMod val="104000"/>
              </a:schemeClr>
            </a:gs>
            <a:gs pos="78000">
              <a:schemeClr val="accent4">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accent5">
                  <a:lumMod val="50000"/>
                </a:schemeClr>
              </a:solidFill>
            </a:rPr>
            <a:t>Proposed Budget FYE 08/31/2022</a:t>
          </a:r>
        </a:p>
      </dsp:txBody>
      <dsp:txXfrm>
        <a:off x="7036430" y="3281"/>
        <a:ext cx="2710383" cy="1626230"/>
      </dsp:txXfrm>
    </dsp:sp>
    <dsp:sp modelId="{4A7EB412-1B5B-4B12-9293-C9F4DFFBFF5F}">
      <dsp:nvSpPr>
        <dsp:cNvPr id="0" name=""/>
        <dsp:cNvSpPr/>
      </dsp:nvSpPr>
      <dsp:spPr>
        <a:xfrm>
          <a:off x="1073586" y="1900550"/>
          <a:ext cx="2710383" cy="1626230"/>
        </a:xfrm>
        <a:prstGeom prst="rect">
          <a:avLst/>
        </a:prstGeom>
        <a:gradFill rotWithShape="0">
          <a:gsLst>
            <a:gs pos="0">
              <a:schemeClr val="accent5">
                <a:hueOff val="0"/>
                <a:satOff val="0"/>
                <a:lumOff val="0"/>
                <a:alphaOff val="0"/>
                <a:tint val="96000"/>
                <a:satMod val="100000"/>
                <a:lumMod val="104000"/>
              </a:schemeClr>
            </a:gs>
            <a:gs pos="78000">
              <a:schemeClr val="accent5">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FFFF00"/>
              </a:solidFill>
            </a:rPr>
            <a:t>Proposed Financial Policies FYE 08/31/2022</a:t>
          </a:r>
        </a:p>
      </dsp:txBody>
      <dsp:txXfrm>
        <a:off x="1073586" y="1900550"/>
        <a:ext cx="2710383" cy="1626230"/>
      </dsp:txXfrm>
    </dsp:sp>
    <dsp:sp modelId="{85B6CE0B-BE85-4725-A332-06E053B0D06D}">
      <dsp:nvSpPr>
        <dsp:cNvPr id="0" name=""/>
        <dsp:cNvSpPr/>
      </dsp:nvSpPr>
      <dsp:spPr>
        <a:xfrm>
          <a:off x="4055008" y="1900550"/>
          <a:ext cx="2710383" cy="1626230"/>
        </a:xfrm>
        <a:prstGeom prst="rect">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Convention Body approved 30% Donation selections</a:t>
          </a:r>
        </a:p>
      </dsp:txBody>
      <dsp:txXfrm>
        <a:off x="4055008" y="1900550"/>
        <a:ext cx="2710383" cy="1626230"/>
      </dsp:txXfrm>
    </dsp:sp>
    <dsp:sp modelId="{351BCEBA-6136-49B9-9E44-570F7CF9AF9C}">
      <dsp:nvSpPr>
        <dsp:cNvPr id="0" name=""/>
        <dsp:cNvSpPr/>
      </dsp:nvSpPr>
      <dsp:spPr>
        <a:xfrm>
          <a:off x="7036430" y="1900550"/>
          <a:ext cx="2710383" cy="1626230"/>
        </a:xfrm>
        <a:prstGeom prst="rect">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00B0F0"/>
              </a:solidFill>
            </a:rPr>
            <a:t>Informative</a:t>
          </a:r>
        </a:p>
        <a:p>
          <a:pPr marL="0" lvl="0" indent="0" algn="ctr" defTabSz="1111250">
            <a:lnSpc>
              <a:spcPct val="90000"/>
            </a:lnSpc>
            <a:spcBef>
              <a:spcPct val="0"/>
            </a:spcBef>
            <a:spcAft>
              <a:spcPct val="35000"/>
            </a:spcAft>
            <a:buNone/>
          </a:pPr>
          <a:r>
            <a:rPr lang="en-US" sz="2500" b="1" kern="1200" dirty="0">
              <a:solidFill>
                <a:srgbClr val="00B0F0"/>
              </a:solidFill>
            </a:rPr>
            <a:t>      Session</a:t>
          </a:r>
          <a:r>
            <a:rPr lang="en-US" sz="2500" kern="1200" dirty="0"/>
            <a:t>	</a:t>
          </a:r>
        </a:p>
      </dsp:txBody>
      <dsp:txXfrm>
        <a:off x="7036430" y="1900550"/>
        <a:ext cx="2710383" cy="16262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D656EB-28A8-46FC-B47B-458186B69AF0}">
      <dsp:nvSpPr>
        <dsp:cNvPr id="0" name=""/>
        <dsp:cNvSpPr/>
      </dsp:nvSpPr>
      <dsp:spPr>
        <a:xfrm>
          <a:off x="1048190" y="0"/>
          <a:ext cx="2710383" cy="1626230"/>
        </a:xfrm>
        <a:prstGeom prst="rect">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t>Audit FYE 08/31/2019</a:t>
          </a:r>
        </a:p>
      </dsp:txBody>
      <dsp:txXfrm>
        <a:off x="1048190" y="0"/>
        <a:ext cx="2710383" cy="1626230"/>
      </dsp:txXfrm>
    </dsp:sp>
    <dsp:sp modelId="{D0059647-C376-40A4-8E4E-D6067698F173}">
      <dsp:nvSpPr>
        <dsp:cNvPr id="0" name=""/>
        <dsp:cNvSpPr/>
      </dsp:nvSpPr>
      <dsp:spPr>
        <a:xfrm>
          <a:off x="4055008" y="3281"/>
          <a:ext cx="2710383" cy="1626230"/>
        </a:xfrm>
        <a:prstGeom prst="rect">
          <a:avLst/>
        </a:prstGeom>
        <a:gradFill rotWithShape="0">
          <a:gsLst>
            <a:gs pos="0">
              <a:schemeClr val="accent3">
                <a:hueOff val="0"/>
                <a:satOff val="0"/>
                <a:lumOff val="0"/>
                <a:alphaOff val="0"/>
                <a:tint val="96000"/>
                <a:satMod val="100000"/>
                <a:lumMod val="104000"/>
              </a:schemeClr>
            </a:gs>
            <a:gs pos="78000">
              <a:schemeClr val="accent3">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accent4">
                  <a:lumMod val="75000"/>
                </a:schemeClr>
              </a:solidFill>
            </a:rPr>
            <a:t>Audit FYE 08/31/2020</a:t>
          </a:r>
        </a:p>
      </dsp:txBody>
      <dsp:txXfrm>
        <a:off x="4055008" y="3281"/>
        <a:ext cx="2710383" cy="1626230"/>
      </dsp:txXfrm>
    </dsp:sp>
    <dsp:sp modelId="{642AE0DF-8E4C-45DA-9502-DC934F9C5C51}">
      <dsp:nvSpPr>
        <dsp:cNvPr id="0" name=""/>
        <dsp:cNvSpPr/>
      </dsp:nvSpPr>
      <dsp:spPr>
        <a:xfrm>
          <a:off x="7036430" y="3281"/>
          <a:ext cx="2710383" cy="1626230"/>
        </a:xfrm>
        <a:prstGeom prst="rect">
          <a:avLst/>
        </a:prstGeom>
        <a:gradFill rotWithShape="0">
          <a:gsLst>
            <a:gs pos="0">
              <a:schemeClr val="accent4">
                <a:hueOff val="0"/>
                <a:satOff val="0"/>
                <a:lumOff val="0"/>
                <a:alphaOff val="0"/>
                <a:tint val="96000"/>
                <a:satMod val="100000"/>
                <a:lumMod val="104000"/>
              </a:schemeClr>
            </a:gs>
            <a:gs pos="78000">
              <a:schemeClr val="accent4">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accent5">
                  <a:lumMod val="50000"/>
                </a:schemeClr>
              </a:solidFill>
            </a:rPr>
            <a:t>Proposed Budget FYE 08/31/2022</a:t>
          </a:r>
        </a:p>
      </dsp:txBody>
      <dsp:txXfrm>
        <a:off x="7036430" y="3281"/>
        <a:ext cx="2710383" cy="1626230"/>
      </dsp:txXfrm>
    </dsp:sp>
    <dsp:sp modelId="{4A7EB412-1B5B-4B12-9293-C9F4DFFBFF5F}">
      <dsp:nvSpPr>
        <dsp:cNvPr id="0" name=""/>
        <dsp:cNvSpPr/>
      </dsp:nvSpPr>
      <dsp:spPr>
        <a:xfrm>
          <a:off x="1073586" y="1900550"/>
          <a:ext cx="2710383" cy="1626230"/>
        </a:xfrm>
        <a:prstGeom prst="rect">
          <a:avLst/>
        </a:prstGeom>
        <a:gradFill rotWithShape="0">
          <a:gsLst>
            <a:gs pos="0">
              <a:schemeClr val="accent5">
                <a:hueOff val="0"/>
                <a:satOff val="0"/>
                <a:lumOff val="0"/>
                <a:alphaOff val="0"/>
                <a:tint val="96000"/>
                <a:satMod val="100000"/>
                <a:lumMod val="104000"/>
              </a:schemeClr>
            </a:gs>
            <a:gs pos="78000">
              <a:schemeClr val="accent5">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FFFF00"/>
              </a:solidFill>
            </a:rPr>
            <a:t>Proposed Financial Policies FYE 08/31/2022</a:t>
          </a:r>
        </a:p>
      </dsp:txBody>
      <dsp:txXfrm>
        <a:off x="1073586" y="1900550"/>
        <a:ext cx="2710383" cy="1626230"/>
      </dsp:txXfrm>
    </dsp:sp>
    <dsp:sp modelId="{85B6CE0B-BE85-4725-A332-06E053B0D06D}">
      <dsp:nvSpPr>
        <dsp:cNvPr id="0" name=""/>
        <dsp:cNvSpPr/>
      </dsp:nvSpPr>
      <dsp:spPr>
        <a:xfrm>
          <a:off x="4055008" y="1900550"/>
          <a:ext cx="2710383" cy="1626230"/>
        </a:xfrm>
        <a:prstGeom prst="rect">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Convention Body approved 30% Donation selections</a:t>
          </a:r>
        </a:p>
      </dsp:txBody>
      <dsp:txXfrm>
        <a:off x="4055008" y="1900550"/>
        <a:ext cx="2710383" cy="1626230"/>
      </dsp:txXfrm>
    </dsp:sp>
    <dsp:sp modelId="{351BCEBA-6136-49B9-9E44-570F7CF9AF9C}">
      <dsp:nvSpPr>
        <dsp:cNvPr id="0" name=""/>
        <dsp:cNvSpPr/>
      </dsp:nvSpPr>
      <dsp:spPr>
        <a:xfrm>
          <a:off x="7036430" y="1900550"/>
          <a:ext cx="2710383" cy="1626230"/>
        </a:xfrm>
        <a:prstGeom prst="rect">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00B0F0"/>
              </a:solidFill>
            </a:rPr>
            <a:t>Informative</a:t>
          </a:r>
        </a:p>
        <a:p>
          <a:pPr marL="0" lvl="0" indent="0" algn="ctr" defTabSz="1111250">
            <a:lnSpc>
              <a:spcPct val="90000"/>
            </a:lnSpc>
            <a:spcBef>
              <a:spcPct val="0"/>
            </a:spcBef>
            <a:spcAft>
              <a:spcPct val="35000"/>
            </a:spcAft>
            <a:buNone/>
          </a:pPr>
          <a:r>
            <a:rPr lang="en-US" sz="2500" b="1" kern="1200" dirty="0">
              <a:solidFill>
                <a:srgbClr val="00B0F0"/>
              </a:solidFill>
            </a:rPr>
            <a:t>      Session</a:t>
          </a:r>
          <a:r>
            <a:rPr lang="en-US" sz="2500" kern="1200" dirty="0"/>
            <a:t>	</a:t>
          </a:r>
        </a:p>
      </dsp:txBody>
      <dsp:txXfrm>
        <a:off x="7036430" y="1900550"/>
        <a:ext cx="2710383" cy="16262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D656EB-28A8-46FC-B47B-458186B69AF0}">
      <dsp:nvSpPr>
        <dsp:cNvPr id="0" name=""/>
        <dsp:cNvSpPr/>
      </dsp:nvSpPr>
      <dsp:spPr>
        <a:xfrm>
          <a:off x="1073586" y="3281"/>
          <a:ext cx="2710383" cy="1626230"/>
        </a:xfrm>
        <a:prstGeom prst="rect">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t>Audit FYE 08/31/2019</a:t>
          </a:r>
        </a:p>
      </dsp:txBody>
      <dsp:txXfrm>
        <a:off x="1073586" y="3281"/>
        <a:ext cx="2710383" cy="1626230"/>
      </dsp:txXfrm>
    </dsp:sp>
    <dsp:sp modelId="{D0059647-C376-40A4-8E4E-D6067698F173}">
      <dsp:nvSpPr>
        <dsp:cNvPr id="0" name=""/>
        <dsp:cNvSpPr/>
      </dsp:nvSpPr>
      <dsp:spPr>
        <a:xfrm>
          <a:off x="4055008" y="3281"/>
          <a:ext cx="2710383" cy="1626230"/>
        </a:xfrm>
        <a:prstGeom prst="rect">
          <a:avLst/>
        </a:prstGeom>
        <a:gradFill rotWithShape="0">
          <a:gsLst>
            <a:gs pos="0">
              <a:schemeClr val="accent3">
                <a:hueOff val="0"/>
                <a:satOff val="0"/>
                <a:lumOff val="0"/>
                <a:alphaOff val="0"/>
                <a:tint val="96000"/>
                <a:satMod val="100000"/>
                <a:lumMod val="104000"/>
              </a:schemeClr>
            </a:gs>
            <a:gs pos="78000">
              <a:schemeClr val="accent3">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accent4">
                  <a:lumMod val="75000"/>
                </a:schemeClr>
              </a:solidFill>
            </a:rPr>
            <a:t>Audit FYE 08/31/2020</a:t>
          </a:r>
        </a:p>
      </dsp:txBody>
      <dsp:txXfrm>
        <a:off x="4055008" y="3281"/>
        <a:ext cx="2710383" cy="1626230"/>
      </dsp:txXfrm>
    </dsp:sp>
    <dsp:sp modelId="{642AE0DF-8E4C-45DA-9502-DC934F9C5C51}">
      <dsp:nvSpPr>
        <dsp:cNvPr id="0" name=""/>
        <dsp:cNvSpPr/>
      </dsp:nvSpPr>
      <dsp:spPr>
        <a:xfrm>
          <a:off x="7036430" y="3281"/>
          <a:ext cx="2710383" cy="1626230"/>
        </a:xfrm>
        <a:prstGeom prst="rect">
          <a:avLst/>
        </a:prstGeom>
        <a:gradFill rotWithShape="0">
          <a:gsLst>
            <a:gs pos="0">
              <a:schemeClr val="accent4">
                <a:hueOff val="0"/>
                <a:satOff val="0"/>
                <a:lumOff val="0"/>
                <a:alphaOff val="0"/>
                <a:tint val="96000"/>
                <a:satMod val="100000"/>
                <a:lumMod val="104000"/>
              </a:schemeClr>
            </a:gs>
            <a:gs pos="78000">
              <a:schemeClr val="accent4">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accent5">
                  <a:lumMod val="50000"/>
                </a:schemeClr>
              </a:solidFill>
            </a:rPr>
            <a:t>Proposed Budget FYE 08/31/2022</a:t>
          </a:r>
        </a:p>
      </dsp:txBody>
      <dsp:txXfrm>
        <a:off x="7036430" y="3281"/>
        <a:ext cx="2710383" cy="1626230"/>
      </dsp:txXfrm>
    </dsp:sp>
    <dsp:sp modelId="{4A7EB412-1B5B-4B12-9293-C9F4DFFBFF5F}">
      <dsp:nvSpPr>
        <dsp:cNvPr id="0" name=""/>
        <dsp:cNvSpPr/>
      </dsp:nvSpPr>
      <dsp:spPr>
        <a:xfrm>
          <a:off x="1073586" y="1900550"/>
          <a:ext cx="2710383" cy="1626230"/>
        </a:xfrm>
        <a:prstGeom prst="rect">
          <a:avLst/>
        </a:prstGeom>
        <a:gradFill rotWithShape="0">
          <a:gsLst>
            <a:gs pos="0">
              <a:schemeClr val="accent5">
                <a:hueOff val="0"/>
                <a:satOff val="0"/>
                <a:lumOff val="0"/>
                <a:alphaOff val="0"/>
                <a:tint val="96000"/>
                <a:satMod val="100000"/>
                <a:lumMod val="104000"/>
              </a:schemeClr>
            </a:gs>
            <a:gs pos="78000">
              <a:schemeClr val="accent5">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FFFF00"/>
              </a:solidFill>
            </a:rPr>
            <a:t>Proposed Financial Policies FYE 08/31/2022</a:t>
          </a:r>
        </a:p>
      </dsp:txBody>
      <dsp:txXfrm>
        <a:off x="1073586" y="1900550"/>
        <a:ext cx="2710383" cy="1626230"/>
      </dsp:txXfrm>
    </dsp:sp>
    <dsp:sp modelId="{85B6CE0B-BE85-4725-A332-06E053B0D06D}">
      <dsp:nvSpPr>
        <dsp:cNvPr id="0" name=""/>
        <dsp:cNvSpPr/>
      </dsp:nvSpPr>
      <dsp:spPr>
        <a:xfrm>
          <a:off x="4055008" y="1900550"/>
          <a:ext cx="2710383" cy="1626230"/>
        </a:xfrm>
        <a:prstGeom prst="rect">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Convention Body approved 30% Donation selections</a:t>
          </a:r>
        </a:p>
      </dsp:txBody>
      <dsp:txXfrm>
        <a:off x="4055008" y="1900550"/>
        <a:ext cx="2710383" cy="1626230"/>
      </dsp:txXfrm>
    </dsp:sp>
    <dsp:sp modelId="{351BCEBA-6136-49B9-9E44-570F7CF9AF9C}">
      <dsp:nvSpPr>
        <dsp:cNvPr id="0" name=""/>
        <dsp:cNvSpPr/>
      </dsp:nvSpPr>
      <dsp:spPr>
        <a:xfrm>
          <a:off x="7036430" y="1900550"/>
          <a:ext cx="2710383" cy="1626230"/>
        </a:xfrm>
        <a:prstGeom prst="rect">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00B0F0"/>
              </a:solidFill>
            </a:rPr>
            <a:t>Informative</a:t>
          </a:r>
        </a:p>
        <a:p>
          <a:pPr marL="0" lvl="0" indent="0" algn="ctr" defTabSz="1111250">
            <a:lnSpc>
              <a:spcPct val="90000"/>
            </a:lnSpc>
            <a:spcBef>
              <a:spcPct val="0"/>
            </a:spcBef>
            <a:spcAft>
              <a:spcPct val="35000"/>
            </a:spcAft>
            <a:buNone/>
          </a:pPr>
          <a:r>
            <a:rPr lang="en-US" sz="2500" b="1" kern="1200" dirty="0">
              <a:solidFill>
                <a:srgbClr val="00B0F0"/>
              </a:solidFill>
            </a:rPr>
            <a:t>      Session</a:t>
          </a:r>
          <a:r>
            <a:rPr lang="en-US" sz="2500" kern="1200" dirty="0"/>
            <a:t>	</a:t>
          </a:r>
        </a:p>
      </dsp:txBody>
      <dsp:txXfrm>
        <a:off x="7036430" y="1900550"/>
        <a:ext cx="2710383" cy="16262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D656EB-28A8-46FC-B47B-458186B69AF0}">
      <dsp:nvSpPr>
        <dsp:cNvPr id="0" name=""/>
        <dsp:cNvSpPr/>
      </dsp:nvSpPr>
      <dsp:spPr>
        <a:xfrm>
          <a:off x="1073586" y="3281"/>
          <a:ext cx="2710383" cy="1626230"/>
        </a:xfrm>
        <a:prstGeom prst="rect">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t>Audit FYE 08/31/2019</a:t>
          </a:r>
        </a:p>
      </dsp:txBody>
      <dsp:txXfrm>
        <a:off x="1073586" y="3281"/>
        <a:ext cx="2710383" cy="1626230"/>
      </dsp:txXfrm>
    </dsp:sp>
    <dsp:sp modelId="{D0059647-C376-40A4-8E4E-D6067698F173}">
      <dsp:nvSpPr>
        <dsp:cNvPr id="0" name=""/>
        <dsp:cNvSpPr/>
      </dsp:nvSpPr>
      <dsp:spPr>
        <a:xfrm>
          <a:off x="4055008" y="3281"/>
          <a:ext cx="2710383" cy="1626230"/>
        </a:xfrm>
        <a:prstGeom prst="rect">
          <a:avLst/>
        </a:prstGeom>
        <a:gradFill rotWithShape="0">
          <a:gsLst>
            <a:gs pos="0">
              <a:schemeClr val="accent3">
                <a:hueOff val="0"/>
                <a:satOff val="0"/>
                <a:lumOff val="0"/>
                <a:alphaOff val="0"/>
                <a:tint val="96000"/>
                <a:satMod val="100000"/>
                <a:lumMod val="104000"/>
              </a:schemeClr>
            </a:gs>
            <a:gs pos="78000">
              <a:schemeClr val="accent3">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accent4">
                  <a:lumMod val="75000"/>
                </a:schemeClr>
              </a:solidFill>
            </a:rPr>
            <a:t>Audit FYE 08/31/2020</a:t>
          </a:r>
        </a:p>
      </dsp:txBody>
      <dsp:txXfrm>
        <a:off x="4055008" y="3281"/>
        <a:ext cx="2710383" cy="1626230"/>
      </dsp:txXfrm>
    </dsp:sp>
    <dsp:sp modelId="{642AE0DF-8E4C-45DA-9502-DC934F9C5C51}">
      <dsp:nvSpPr>
        <dsp:cNvPr id="0" name=""/>
        <dsp:cNvSpPr/>
      </dsp:nvSpPr>
      <dsp:spPr>
        <a:xfrm>
          <a:off x="7036430" y="3281"/>
          <a:ext cx="2710383" cy="1626230"/>
        </a:xfrm>
        <a:prstGeom prst="rect">
          <a:avLst/>
        </a:prstGeom>
        <a:gradFill rotWithShape="0">
          <a:gsLst>
            <a:gs pos="0">
              <a:schemeClr val="accent4">
                <a:hueOff val="0"/>
                <a:satOff val="0"/>
                <a:lumOff val="0"/>
                <a:alphaOff val="0"/>
                <a:tint val="96000"/>
                <a:satMod val="100000"/>
                <a:lumMod val="104000"/>
              </a:schemeClr>
            </a:gs>
            <a:gs pos="78000">
              <a:schemeClr val="accent4">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accent5">
                  <a:lumMod val="50000"/>
                </a:schemeClr>
              </a:solidFill>
            </a:rPr>
            <a:t>Proposed Budget FYE 08/31/2022</a:t>
          </a:r>
        </a:p>
      </dsp:txBody>
      <dsp:txXfrm>
        <a:off x="7036430" y="3281"/>
        <a:ext cx="2710383" cy="1626230"/>
      </dsp:txXfrm>
    </dsp:sp>
    <dsp:sp modelId="{4A7EB412-1B5B-4B12-9293-C9F4DFFBFF5F}">
      <dsp:nvSpPr>
        <dsp:cNvPr id="0" name=""/>
        <dsp:cNvSpPr/>
      </dsp:nvSpPr>
      <dsp:spPr>
        <a:xfrm>
          <a:off x="1073586" y="1900550"/>
          <a:ext cx="2710383" cy="1626230"/>
        </a:xfrm>
        <a:prstGeom prst="rect">
          <a:avLst/>
        </a:prstGeom>
        <a:gradFill rotWithShape="0">
          <a:gsLst>
            <a:gs pos="0">
              <a:schemeClr val="accent5">
                <a:hueOff val="0"/>
                <a:satOff val="0"/>
                <a:lumOff val="0"/>
                <a:alphaOff val="0"/>
                <a:tint val="96000"/>
                <a:satMod val="100000"/>
                <a:lumMod val="104000"/>
              </a:schemeClr>
            </a:gs>
            <a:gs pos="78000">
              <a:schemeClr val="accent5">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FFFF00"/>
              </a:solidFill>
            </a:rPr>
            <a:t>Proposed Financial Policies FYE 08/31/2022</a:t>
          </a:r>
        </a:p>
      </dsp:txBody>
      <dsp:txXfrm>
        <a:off x="1073586" y="1900550"/>
        <a:ext cx="2710383" cy="1626230"/>
      </dsp:txXfrm>
    </dsp:sp>
    <dsp:sp modelId="{85B6CE0B-BE85-4725-A332-06E053B0D06D}">
      <dsp:nvSpPr>
        <dsp:cNvPr id="0" name=""/>
        <dsp:cNvSpPr/>
      </dsp:nvSpPr>
      <dsp:spPr>
        <a:xfrm>
          <a:off x="4055008" y="1900550"/>
          <a:ext cx="2710383" cy="1626230"/>
        </a:xfrm>
        <a:prstGeom prst="rect">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Convention Body approved 30% Donation selections</a:t>
          </a:r>
        </a:p>
      </dsp:txBody>
      <dsp:txXfrm>
        <a:off x="4055008" y="1900550"/>
        <a:ext cx="2710383" cy="1626230"/>
      </dsp:txXfrm>
    </dsp:sp>
    <dsp:sp modelId="{351BCEBA-6136-49B9-9E44-570F7CF9AF9C}">
      <dsp:nvSpPr>
        <dsp:cNvPr id="0" name=""/>
        <dsp:cNvSpPr/>
      </dsp:nvSpPr>
      <dsp:spPr>
        <a:xfrm>
          <a:off x="7036430" y="1900550"/>
          <a:ext cx="2710383" cy="1626230"/>
        </a:xfrm>
        <a:prstGeom prst="rect">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00B0F0"/>
              </a:solidFill>
            </a:rPr>
            <a:t>Informative</a:t>
          </a:r>
        </a:p>
        <a:p>
          <a:pPr marL="0" lvl="0" indent="0" algn="ctr" defTabSz="1111250">
            <a:lnSpc>
              <a:spcPct val="90000"/>
            </a:lnSpc>
            <a:spcBef>
              <a:spcPct val="0"/>
            </a:spcBef>
            <a:spcAft>
              <a:spcPct val="35000"/>
            </a:spcAft>
            <a:buNone/>
          </a:pPr>
          <a:r>
            <a:rPr lang="en-US" sz="2500" b="1" kern="1200" dirty="0">
              <a:solidFill>
                <a:srgbClr val="00B0F0"/>
              </a:solidFill>
            </a:rPr>
            <a:t>      Session</a:t>
          </a:r>
          <a:r>
            <a:rPr lang="en-US" sz="2500" kern="1200" dirty="0"/>
            <a:t>	</a:t>
          </a:r>
        </a:p>
      </dsp:txBody>
      <dsp:txXfrm>
        <a:off x="7036430" y="1900550"/>
        <a:ext cx="2710383" cy="16262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D656EB-28A8-46FC-B47B-458186B69AF0}">
      <dsp:nvSpPr>
        <dsp:cNvPr id="0" name=""/>
        <dsp:cNvSpPr/>
      </dsp:nvSpPr>
      <dsp:spPr>
        <a:xfrm>
          <a:off x="1073586" y="3281"/>
          <a:ext cx="2710383" cy="1626230"/>
        </a:xfrm>
        <a:prstGeom prst="rect">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t>Audit FYE 08/31/2019</a:t>
          </a:r>
        </a:p>
      </dsp:txBody>
      <dsp:txXfrm>
        <a:off x="1073586" y="3281"/>
        <a:ext cx="2710383" cy="1626230"/>
      </dsp:txXfrm>
    </dsp:sp>
    <dsp:sp modelId="{D0059647-C376-40A4-8E4E-D6067698F173}">
      <dsp:nvSpPr>
        <dsp:cNvPr id="0" name=""/>
        <dsp:cNvSpPr/>
      </dsp:nvSpPr>
      <dsp:spPr>
        <a:xfrm>
          <a:off x="4055008" y="3281"/>
          <a:ext cx="2710383" cy="1626230"/>
        </a:xfrm>
        <a:prstGeom prst="rect">
          <a:avLst/>
        </a:prstGeom>
        <a:gradFill rotWithShape="0">
          <a:gsLst>
            <a:gs pos="0">
              <a:schemeClr val="accent3">
                <a:hueOff val="0"/>
                <a:satOff val="0"/>
                <a:lumOff val="0"/>
                <a:alphaOff val="0"/>
                <a:tint val="96000"/>
                <a:satMod val="100000"/>
                <a:lumMod val="104000"/>
              </a:schemeClr>
            </a:gs>
            <a:gs pos="78000">
              <a:schemeClr val="accent3">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accent4">
                  <a:lumMod val="75000"/>
                </a:schemeClr>
              </a:solidFill>
            </a:rPr>
            <a:t>Audit FYE 08/31/2020</a:t>
          </a:r>
        </a:p>
      </dsp:txBody>
      <dsp:txXfrm>
        <a:off x="4055008" y="3281"/>
        <a:ext cx="2710383" cy="1626230"/>
      </dsp:txXfrm>
    </dsp:sp>
    <dsp:sp modelId="{642AE0DF-8E4C-45DA-9502-DC934F9C5C51}">
      <dsp:nvSpPr>
        <dsp:cNvPr id="0" name=""/>
        <dsp:cNvSpPr/>
      </dsp:nvSpPr>
      <dsp:spPr>
        <a:xfrm>
          <a:off x="7036430" y="3281"/>
          <a:ext cx="2710383" cy="1626230"/>
        </a:xfrm>
        <a:prstGeom prst="rect">
          <a:avLst/>
        </a:prstGeom>
        <a:gradFill rotWithShape="0">
          <a:gsLst>
            <a:gs pos="0">
              <a:schemeClr val="accent4">
                <a:hueOff val="0"/>
                <a:satOff val="0"/>
                <a:lumOff val="0"/>
                <a:alphaOff val="0"/>
                <a:tint val="96000"/>
                <a:satMod val="100000"/>
                <a:lumMod val="104000"/>
              </a:schemeClr>
            </a:gs>
            <a:gs pos="78000">
              <a:schemeClr val="accent4">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accent5">
                  <a:lumMod val="50000"/>
                </a:schemeClr>
              </a:solidFill>
            </a:rPr>
            <a:t>Proposed Budget FYE 08/31/2022</a:t>
          </a:r>
        </a:p>
      </dsp:txBody>
      <dsp:txXfrm>
        <a:off x="7036430" y="3281"/>
        <a:ext cx="2710383" cy="1626230"/>
      </dsp:txXfrm>
    </dsp:sp>
    <dsp:sp modelId="{4A7EB412-1B5B-4B12-9293-C9F4DFFBFF5F}">
      <dsp:nvSpPr>
        <dsp:cNvPr id="0" name=""/>
        <dsp:cNvSpPr/>
      </dsp:nvSpPr>
      <dsp:spPr>
        <a:xfrm>
          <a:off x="1073586" y="1900550"/>
          <a:ext cx="2710383" cy="1626230"/>
        </a:xfrm>
        <a:prstGeom prst="rect">
          <a:avLst/>
        </a:prstGeom>
        <a:gradFill rotWithShape="0">
          <a:gsLst>
            <a:gs pos="0">
              <a:schemeClr val="accent5">
                <a:hueOff val="0"/>
                <a:satOff val="0"/>
                <a:lumOff val="0"/>
                <a:alphaOff val="0"/>
                <a:tint val="96000"/>
                <a:satMod val="100000"/>
                <a:lumMod val="104000"/>
              </a:schemeClr>
            </a:gs>
            <a:gs pos="78000">
              <a:schemeClr val="accent5">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FFFF00"/>
              </a:solidFill>
            </a:rPr>
            <a:t>Proposed Financial Policies FYE 08/31/2022</a:t>
          </a:r>
        </a:p>
      </dsp:txBody>
      <dsp:txXfrm>
        <a:off x="1073586" y="1900550"/>
        <a:ext cx="2710383" cy="1626230"/>
      </dsp:txXfrm>
    </dsp:sp>
    <dsp:sp modelId="{85B6CE0B-BE85-4725-A332-06E053B0D06D}">
      <dsp:nvSpPr>
        <dsp:cNvPr id="0" name=""/>
        <dsp:cNvSpPr/>
      </dsp:nvSpPr>
      <dsp:spPr>
        <a:xfrm>
          <a:off x="4055008" y="1900550"/>
          <a:ext cx="2710383" cy="1626230"/>
        </a:xfrm>
        <a:prstGeom prst="rect">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Convention Body approved 30% Donation selections</a:t>
          </a:r>
        </a:p>
      </dsp:txBody>
      <dsp:txXfrm>
        <a:off x="4055008" y="1900550"/>
        <a:ext cx="2710383" cy="1626230"/>
      </dsp:txXfrm>
    </dsp:sp>
    <dsp:sp modelId="{351BCEBA-6136-49B9-9E44-570F7CF9AF9C}">
      <dsp:nvSpPr>
        <dsp:cNvPr id="0" name=""/>
        <dsp:cNvSpPr/>
      </dsp:nvSpPr>
      <dsp:spPr>
        <a:xfrm>
          <a:off x="7036430" y="1900550"/>
          <a:ext cx="2710383" cy="1626230"/>
        </a:xfrm>
        <a:prstGeom prst="rect">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00B0F0"/>
              </a:solidFill>
            </a:rPr>
            <a:t>Informative</a:t>
          </a:r>
        </a:p>
        <a:p>
          <a:pPr marL="0" lvl="0" indent="0" algn="ctr" defTabSz="1111250">
            <a:lnSpc>
              <a:spcPct val="90000"/>
            </a:lnSpc>
            <a:spcBef>
              <a:spcPct val="0"/>
            </a:spcBef>
            <a:spcAft>
              <a:spcPct val="35000"/>
            </a:spcAft>
            <a:buNone/>
          </a:pPr>
          <a:r>
            <a:rPr lang="en-US" sz="2500" b="1" kern="1200" dirty="0">
              <a:solidFill>
                <a:srgbClr val="00B0F0"/>
              </a:solidFill>
            </a:rPr>
            <a:t>      Session</a:t>
          </a:r>
          <a:r>
            <a:rPr lang="en-US" sz="2500" kern="1200" dirty="0"/>
            <a:t>	</a:t>
          </a:r>
        </a:p>
      </dsp:txBody>
      <dsp:txXfrm>
        <a:off x="7036430" y="1900550"/>
        <a:ext cx="2710383" cy="16262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D656EB-28A8-46FC-B47B-458186B69AF0}">
      <dsp:nvSpPr>
        <dsp:cNvPr id="0" name=""/>
        <dsp:cNvSpPr/>
      </dsp:nvSpPr>
      <dsp:spPr>
        <a:xfrm>
          <a:off x="1073586" y="3281"/>
          <a:ext cx="2710383" cy="1626230"/>
        </a:xfrm>
        <a:prstGeom prst="rect">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t>Audit FYE 08/31/2019</a:t>
          </a:r>
        </a:p>
      </dsp:txBody>
      <dsp:txXfrm>
        <a:off x="1073586" y="3281"/>
        <a:ext cx="2710383" cy="1626230"/>
      </dsp:txXfrm>
    </dsp:sp>
    <dsp:sp modelId="{D0059647-C376-40A4-8E4E-D6067698F173}">
      <dsp:nvSpPr>
        <dsp:cNvPr id="0" name=""/>
        <dsp:cNvSpPr/>
      </dsp:nvSpPr>
      <dsp:spPr>
        <a:xfrm>
          <a:off x="4055008" y="3281"/>
          <a:ext cx="2710383" cy="1626230"/>
        </a:xfrm>
        <a:prstGeom prst="rect">
          <a:avLst/>
        </a:prstGeom>
        <a:gradFill rotWithShape="0">
          <a:gsLst>
            <a:gs pos="0">
              <a:schemeClr val="accent3">
                <a:hueOff val="0"/>
                <a:satOff val="0"/>
                <a:lumOff val="0"/>
                <a:alphaOff val="0"/>
                <a:tint val="96000"/>
                <a:satMod val="100000"/>
                <a:lumMod val="104000"/>
              </a:schemeClr>
            </a:gs>
            <a:gs pos="78000">
              <a:schemeClr val="accent3">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accent4">
                  <a:lumMod val="75000"/>
                </a:schemeClr>
              </a:solidFill>
            </a:rPr>
            <a:t>Audit FYE 08/31/2020</a:t>
          </a:r>
        </a:p>
      </dsp:txBody>
      <dsp:txXfrm>
        <a:off x="4055008" y="3281"/>
        <a:ext cx="2710383" cy="1626230"/>
      </dsp:txXfrm>
    </dsp:sp>
    <dsp:sp modelId="{642AE0DF-8E4C-45DA-9502-DC934F9C5C51}">
      <dsp:nvSpPr>
        <dsp:cNvPr id="0" name=""/>
        <dsp:cNvSpPr/>
      </dsp:nvSpPr>
      <dsp:spPr>
        <a:xfrm>
          <a:off x="7036430" y="3281"/>
          <a:ext cx="2710383" cy="1626230"/>
        </a:xfrm>
        <a:prstGeom prst="rect">
          <a:avLst/>
        </a:prstGeom>
        <a:gradFill rotWithShape="0">
          <a:gsLst>
            <a:gs pos="0">
              <a:schemeClr val="accent4">
                <a:hueOff val="0"/>
                <a:satOff val="0"/>
                <a:lumOff val="0"/>
                <a:alphaOff val="0"/>
                <a:tint val="96000"/>
                <a:satMod val="100000"/>
                <a:lumMod val="104000"/>
              </a:schemeClr>
            </a:gs>
            <a:gs pos="78000">
              <a:schemeClr val="accent4">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accent5">
                  <a:lumMod val="50000"/>
                </a:schemeClr>
              </a:solidFill>
            </a:rPr>
            <a:t>Proposed Budget FYE 08/31/2022</a:t>
          </a:r>
        </a:p>
      </dsp:txBody>
      <dsp:txXfrm>
        <a:off x="7036430" y="3281"/>
        <a:ext cx="2710383" cy="1626230"/>
      </dsp:txXfrm>
    </dsp:sp>
    <dsp:sp modelId="{4A7EB412-1B5B-4B12-9293-C9F4DFFBFF5F}">
      <dsp:nvSpPr>
        <dsp:cNvPr id="0" name=""/>
        <dsp:cNvSpPr/>
      </dsp:nvSpPr>
      <dsp:spPr>
        <a:xfrm>
          <a:off x="1073586" y="1900550"/>
          <a:ext cx="2710383" cy="1626230"/>
        </a:xfrm>
        <a:prstGeom prst="rect">
          <a:avLst/>
        </a:prstGeom>
        <a:gradFill rotWithShape="0">
          <a:gsLst>
            <a:gs pos="0">
              <a:schemeClr val="accent5">
                <a:hueOff val="0"/>
                <a:satOff val="0"/>
                <a:lumOff val="0"/>
                <a:alphaOff val="0"/>
                <a:tint val="96000"/>
                <a:satMod val="100000"/>
                <a:lumMod val="104000"/>
              </a:schemeClr>
            </a:gs>
            <a:gs pos="78000">
              <a:schemeClr val="accent5">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FFFF00"/>
              </a:solidFill>
            </a:rPr>
            <a:t>Proposed Financial Policies FYE 08/31/2022</a:t>
          </a:r>
        </a:p>
      </dsp:txBody>
      <dsp:txXfrm>
        <a:off x="1073586" y="1900550"/>
        <a:ext cx="2710383" cy="1626230"/>
      </dsp:txXfrm>
    </dsp:sp>
    <dsp:sp modelId="{85B6CE0B-BE85-4725-A332-06E053B0D06D}">
      <dsp:nvSpPr>
        <dsp:cNvPr id="0" name=""/>
        <dsp:cNvSpPr/>
      </dsp:nvSpPr>
      <dsp:spPr>
        <a:xfrm>
          <a:off x="4055008" y="1900550"/>
          <a:ext cx="2710383" cy="1626230"/>
        </a:xfrm>
        <a:prstGeom prst="rect">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Convention Body approved 30% Donation selections</a:t>
          </a:r>
        </a:p>
      </dsp:txBody>
      <dsp:txXfrm>
        <a:off x="4055008" y="1900550"/>
        <a:ext cx="2710383" cy="1626230"/>
      </dsp:txXfrm>
    </dsp:sp>
    <dsp:sp modelId="{351BCEBA-6136-49B9-9E44-570F7CF9AF9C}">
      <dsp:nvSpPr>
        <dsp:cNvPr id="0" name=""/>
        <dsp:cNvSpPr/>
      </dsp:nvSpPr>
      <dsp:spPr>
        <a:xfrm>
          <a:off x="7036430" y="1900550"/>
          <a:ext cx="2710383" cy="1626230"/>
        </a:xfrm>
        <a:prstGeom prst="rect">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00B0F0"/>
              </a:solidFill>
            </a:rPr>
            <a:t>Informative</a:t>
          </a:r>
        </a:p>
        <a:p>
          <a:pPr marL="0" lvl="0" indent="0" algn="ctr" defTabSz="1111250">
            <a:lnSpc>
              <a:spcPct val="90000"/>
            </a:lnSpc>
            <a:spcBef>
              <a:spcPct val="0"/>
            </a:spcBef>
            <a:spcAft>
              <a:spcPct val="35000"/>
            </a:spcAft>
            <a:buNone/>
          </a:pPr>
          <a:r>
            <a:rPr lang="en-US" sz="2500" b="1" kern="1200" dirty="0">
              <a:solidFill>
                <a:srgbClr val="00B0F0"/>
              </a:solidFill>
            </a:rPr>
            <a:t>      Session</a:t>
          </a:r>
          <a:r>
            <a:rPr lang="en-US" sz="2500" kern="1200" dirty="0"/>
            <a:t>	</a:t>
          </a:r>
        </a:p>
      </dsp:txBody>
      <dsp:txXfrm>
        <a:off x="7036430" y="1900550"/>
        <a:ext cx="2710383" cy="162623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smtClean="0"/>
              <a:t>7/19/2021</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65569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7/19/2021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56994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7/19/2021</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71216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7/19/2021</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14100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smtClean="0"/>
              <a:pPr/>
              <a:t>7/19/2021</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668145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7/19/2021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44722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7/19/2021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255537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60550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smtClean="0"/>
              <a:pPr/>
              <a:t>7/19/2021</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67971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smtClean="0"/>
              <a:t>7/19/2021</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00542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30928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497776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7/19/2021</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75103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7/19/2021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975936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7/19/2021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028739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7/19/2021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1615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7/19/2021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915972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7/19/2021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738832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7/19/2021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440098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7/19/2021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88954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7/19/2021</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792466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7/19/2021</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634271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7/19/2021</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140954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smtClean="0"/>
              <a:pPr/>
              <a:t>7/19/2021</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47900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7/19/2021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375530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7/19/2021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503893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646414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smtClean="0"/>
              <a:pPr/>
              <a:t>7/19/2021</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269873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smtClean="0"/>
              <a:t>7/19/2021</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227342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688854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7/19/2021</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773461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7/19/2021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179452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7/19/2021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39216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7/19/2021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078438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7/19/2021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152635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7/19/2021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352845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7/19/2021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653715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7/19/2021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264554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7/19/2021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890074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7/19/2021</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762294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7/19/2021</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2501856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smtClean="0"/>
              <a:pPr/>
              <a:t>7/19/2021</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994655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7/19/2021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177670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7/19/2021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11202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7/19/2021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709891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437594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smtClean="0"/>
              <a:pPr/>
              <a:t>7/19/2021</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08928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7/19/2021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5303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7/19/2021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59088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7/19/2021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3681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7/19/2021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95723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3.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5.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7/19/2021</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747529558"/>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1-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7/19/2021</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61617533"/>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7/19/2021</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4974416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14.xml"/><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oleObject" Target="../embeddings/oleObject1.bin"/><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oleObject" Target="../embeddings/oleObject2.bin"/><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14.xml"/><Relationship Id="rId4" Type="http://schemas.openxmlformats.org/officeDocument/2006/relationships/image" Target="../media/image9.emf"/></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oleObject" Target="../embeddings/oleObject3.bin"/><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2" Type="http://schemas.openxmlformats.org/officeDocument/2006/relationships/hyperlink" Target="https://www.stayexempt.irs.gov/home/resource-library/virtual-small-mid-size-tax-exempt-organization-workshop" TargetMode="Externa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2" Type="http://schemas.openxmlformats.org/officeDocument/2006/relationships/hyperlink" Target="https://www.bluestarmothers.org/training-videos" TargetMode="External"/><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9DAD8-0433-4DE7-928F-4E07269926B1}"/>
              </a:ext>
            </a:extLst>
          </p:cNvPr>
          <p:cNvSpPr>
            <a:spLocks noGrp="1"/>
          </p:cNvSpPr>
          <p:nvPr>
            <p:ph type="ctrTitle"/>
          </p:nvPr>
        </p:nvSpPr>
        <p:spPr/>
        <p:txBody>
          <a:bodyPr/>
          <a:lstStyle/>
          <a:p>
            <a:r>
              <a:rPr lang="en-US" dirty="0"/>
              <a:t>Financial Presentation</a:t>
            </a:r>
          </a:p>
        </p:txBody>
      </p:sp>
      <p:sp>
        <p:nvSpPr>
          <p:cNvPr id="3" name="Subtitle 2">
            <a:extLst>
              <a:ext uri="{FF2B5EF4-FFF2-40B4-BE49-F238E27FC236}">
                <a16:creationId xmlns:a16="http://schemas.microsoft.com/office/drawing/2014/main" id="{47D7668B-B43C-4109-B89A-5E3F8F87FCFB}"/>
              </a:ext>
            </a:extLst>
          </p:cNvPr>
          <p:cNvSpPr>
            <a:spLocks noGrp="1"/>
          </p:cNvSpPr>
          <p:nvPr>
            <p:ph type="subTitle" idx="1"/>
          </p:nvPr>
        </p:nvSpPr>
        <p:spPr/>
        <p:txBody>
          <a:bodyPr/>
          <a:lstStyle/>
          <a:p>
            <a:r>
              <a:rPr lang="en-US" dirty="0"/>
              <a:t>August 2021 National BSMA Convention – New Orleans, LA</a:t>
            </a:r>
          </a:p>
        </p:txBody>
      </p:sp>
    </p:spTree>
    <p:extLst>
      <p:ext uri="{BB962C8B-B14F-4D97-AF65-F5344CB8AC3E}">
        <p14:creationId xmlns:p14="http://schemas.microsoft.com/office/powerpoint/2010/main" val="322442797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2A70C-2352-4295-8BFE-B01618510012}"/>
              </a:ext>
            </a:extLst>
          </p:cNvPr>
          <p:cNvSpPr>
            <a:spLocks noGrp="1"/>
          </p:cNvSpPr>
          <p:nvPr>
            <p:ph type="title"/>
          </p:nvPr>
        </p:nvSpPr>
        <p:spPr/>
        <p:txBody>
          <a:bodyPr/>
          <a:lstStyle/>
          <a:p>
            <a:r>
              <a:rPr lang="en-US" dirty="0">
                <a:solidFill>
                  <a:schemeClr val="accent6">
                    <a:lumMod val="60000"/>
                    <a:lumOff val="40000"/>
                  </a:schemeClr>
                </a:solidFill>
              </a:rPr>
              <a:t>Audit FYE 08/31/2020</a:t>
            </a:r>
          </a:p>
        </p:txBody>
      </p:sp>
      <p:sp>
        <p:nvSpPr>
          <p:cNvPr id="3" name="Text Placeholder 2">
            <a:extLst>
              <a:ext uri="{FF2B5EF4-FFF2-40B4-BE49-F238E27FC236}">
                <a16:creationId xmlns:a16="http://schemas.microsoft.com/office/drawing/2014/main" id="{9C444F70-4D97-45B7-9EF6-4AFB11DDF4F3}"/>
              </a:ext>
            </a:extLst>
          </p:cNvPr>
          <p:cNvSpPr>
            <a:spLocks noGrp="1"/>
          </p:cNvSpPr>
          <p:nvPr>
            <p:ph type="body" idx="1"/>
          </p:nvPr>
        </p:nvSpPr>
        <p:spPr/>
        <p:txBody>
          <a:bodyPr/>
          <a:lstStyle/>
          <a:p>
            <a:pPr algn="ctr"/>
            <a:r>
              <a:rPr lang="en-US" dirty="0">
                <a:solidFill>
                  <a:schemeClr val="accent6">
                    <a:lumMod val="60000"/>
                    <a:lumOff val="40000"/>
                  </a:schemeClr>
                </a:solidFill>
              </a:rPr>
              <a:t>Auditor’s Opinion</a:t>
            </a:r>
          </a:p>
        </p:txBody>
      </p:sp>
      <p:sp>
        <p:nvSpPr>
          <p:cNvPr id="6" name="Text Placeholder 5">
            <a:extLst>
              <a:ext uri="{FF2B5EF4-FFF2-40B4-BE49-F238E27FC236}">
                <a16:creationId xmlns:a16="http://schemas.microsoft.com/office/drawing/2014/main" id="{14B04E98-39B7-4040-9029-7CB4702852D5}"/>
              </a:ext>
            </a:extLst>
          </p:cNvPr>
          <p:cNvSpPr>
            <a:spLocks noGrp="1"/>
          </p:cNvSpPr>
          <p:nvPr>
            <p:ph type="body" sz="half" idx="15"/>
          </p:nvPr>
        </p:nvSpPr>
        <p:spPr/>
        <p:txBody>
          <a:bodyPr/>
          <a:lstStyle/>
          <a:p>
            <a:endParaRPr lang="en-US"/>
          </a:p>
        </p:txBody>
      </p:sp>
      <p:sp>
        <p:nvSpPr>
          <p:cNvPr id="4" name="Text Placeholder 3">
            <a:extLst>
              <a:ext uri="{FF2B5EF4-FFF2-40B4-BE49-F238E27FC236}">
                <a16:creationId xmlns:a16="http://schemas.microsoft.com/office/drawing/2014/main" id="{B7D7E080-8E9C-41C8-A38F-AAABA2D38532}"/>
              </a:ext>
            </a:extLst>
          </p:cNvPr>
          <p:cNvSpPr>
            <a:spLocks noGrp="1"/>
          </p:cNvSpPr>
          <p:nvPr>
            <p:ph type="body" sz="quarter" idx="3"/>
          </p:nvPr>
        </p:nvSpPr>
        <p:spPr/>
        <p:txBody>
          <a:bodyPr/>
          <a:lstStyle/>
          <a:p>
            <a:pPr algn="ctr"/>
            <a:r>
              <a:rPr lang="en-US" dirty="0">
                <a:solidFill>
                  <a:schemeClr val="accent6">
                    <a:lumMod val="60000"/>
                    <a:lumOff val="40000"/>
                  </a:schemeClr>
                </a:solidFill>
              </a:rPr>
              <a:t>“Balance Sheet”</a:t>
            </a:r>
          </a:p>
        </p:txBody>
      </p:sp>
      <p:sp>
        <p:nvSpPr>
          <p:cNvPr id="7" name="Text Placeholder 6">
            <a:extLst>
              <a:ext uri="{FF2B5EF4-FFF2-40B4-BE49-F238E27FC236}">
                <a16:creationId xmlns:a16="http://schemas.microsoft.com/office/drawing/2014/main" id="{4855BE77-DEBB-46E1-978E-26C213430C40}"/>
              </a:ext>
            </a:extLst>
          </p:cNvPr>
          <p:cNvSpPr>
            <a:spLocks noGrp="1"/>
          </p:cNvSpPr>
          <p:nvPr>
            <p:ph type="body" sz="half" idx="16"/>
          </p:nvPr>
        </p:nvSpPr>
        <p:spPr/>
        <p:txBody>
          <a:bodyPr/>
          <a:lstStyle/>
          <a:p>
            <a:endParaRPr lang="en-US"/>
          </a:p>
        </p:txBody>
      </p:sp>
      <p:sp>
        <p:nvSpPr>
          <p:cNvPr id="5" name="Text Placeholder 4">
            <a:extLst>
              <a:ext uri="{FF2B5EF4-FFF2-40B4-BE49-F238E27FC236}">
                <a16:creationId xmlns:a16="http://schemas.microsoft.com/office/drawing/2014/main" id="{6C7705E4-A141-496B-9EE9-5292AF2917D7}"/>
              </a:ext>
            </a:extLst>
          </p:cNvPr>
          <p:cNvSpPr>
            <a:spLocks noGrp="1"/>
          </p:cNvSpPr>
          <p:nvPr>
            <p:ph type="body" sz="quarter" idx="13"/>
          </p:nvPr>
        </p:nvSpPr>
        <p:spPr/>
        <p:txBody>
          <a:bodyPr/>
          <a:lstStyle/>
          <a:p>
            <a:pPr algn="ctr"/>
            <a:r>
              <a:rPr lang="en-US" dirty="0">
                <a:solidFill>
                  <a:schemeClr val="accent6">
                    <a:lumMod val="60000"/>
                    <a:lumOff val="40000"/>
                  </a:schemeClr>
                </a:solidFill>
              </a:rPr>
              <a:t>“Income Statement”</a:t>
            </a:r>
          </a:p>
        </p:txBody>
      </p:sp>
      <p:sp>
        <p:nvSpPr>
          <p:cNvPr id="8" name="Text Placeholder 7">
            <a:extLst>
              <a:ext uri="{FF2B5EF4-FFF2-40B4-BE49-F238E27FC236}">
                <a16:creationId xmlns:a16="http://schemas.microsoft.com/office/drawing/2014/main" id="{EA8EEC8F-F3A8-4381-99E4-3982F6F8818F}"/>
              </a:ext>
            </a:extLst>
          </p:cNvPr>
          <p:cNvSpPr>
            <a:spLocks noGrp="1"/>
          </p:cNvSpPr>
          <p:nvPr>
            <p:ph type="body" sz="half" idx="17"/>
          </p:nvPr>
        </p:nvSpPr>
        <p:spPr/>
        <p:txBody>
          <a:bodyPr/>
          <a:lstStyle/>
          <a:p>
            <a:endParaRPr lang="en-US"/>
          </a:p>
        </p:txBody>
      </p:sp>
      <p:pic>
        <p:nvPicPr>
          <p:cNvPr id="10" name="Picture 9">
            <a:extLst>
              <a:ext uri="{FF2B5EF4-FFF2-40B4-BE49-F238E27FC236}">
                <a16:creationId xmlns:a16="http://schemas.microsoft.com/office/drawing/2014/main" id="{06E86863-5982-4827-B34F-98A32496877A}"/>
              </a:ext>
            </a:extLst>
          </p:cNvPr>
          <p:cNvPicPr>
            <a:picLocks noChangeAspect="1"/>
          </p:cNvPicPr>
          <p:nvPr/>
        </p:nvPicPr>
        <p:blipFill>
          <a:blip r:embed="rId2"/>
          <a:stretch>
            <a:fillRect/>
          </a:stretch>
        </p:blipFill>
        <p:spPr>
          <a:xfrm>
            <a:off x="1136440" y="2912022"/>
            <a:ext cx="2555149" cy="3306663"/>
          </a:xfrm>
          <a:prstGeom prst="rect">
            <a:avLst/>
          </a:prstGeom>
        </p:spPr>
      </p:pic>
      <p:pic>
        <p:nvPicPr>
          <p:cNvPr id="12" name="Picture 11">
            <a:extLst>
              <a:ext uri="{FF2B5EF4-FFF2-40B4-BE49-F238E27FC236}">
                <a16:creationId xmlns:a16="http://schemas.microsoft.com/office/drawing/2014/main" id="{A32772F5-E54E-47E6-A084-93EF4CF19CB5}"/>
              </a:ext>
            </a:extLst>
          </p:cNvPr>
          <p:cNvPicPr>
            <a:picLocks noChangeAspect="1"/>
          </p:cNvPicPr>
          <p:nvPr/>
        </p:nvPicPr>
        <p:blipFill>
          <a:blip r:embed="rId3"/>
          <a:stretch>
            <a:fillRect/>
          </a:stretch>
        </p:blipFill>
        <p:spPr>
          <a:xfrm>
            <a:off x="4824449" y="2914525"/>
            <a:ext cx="2566951" cy="3321936"/>
          </a:xfrm>
          <a:prstGeom prst="rect">
            <a:avLst/>
          </a:prstGeom>
        </p:spPr>
      </p:pic>
      <p:pic>
        <p:nvPicPr>
          <p:cNvPr id="14" name="Picture 13">
            <a:extLst>
              <a:ext uri="{FF2B5EF4-FFF2-40B4-BE49-F238E27FC236}">
                <a16:creationId xmlns:a16="http://schemas.microsoft.com/office/drawing/2014/main" id="{A6CC56B7-EED7-411C-A336-E69CE8726525}"/>
              </a:ext>
            </a:extLst>
          </p:cNvPr>
          <p:cNvPicPr>
            <a:picLocks noChangeAspect="1"/>
          </p:cNvPicPr>
          <p:nvPr/>
        </p:nvPicPr>
        <p:blipFill>
          <a:blip r:embed="rId4"/>
          <a:stretch>
            <a:fillRect/>
          </a:stretch>
        </p:blipFill>
        <p:spPr>
          <a:xfrm>
            <a:off x="8524260" y="2904067"/>
            <a:ext cx="2566951" cy="3321936"/>
          </a:xfrm>
          <a:prstGeom prst="rect">
            <a:avLst/>
          </a:prstGeom>
        </p:spPr>
      </p:pic>
    </p:spTree>
    <p:extLst>
      <p:ext uri="{BB962C8B-B14F-4D97-AF65-F5344CB8AC3E}">
        <p14:creationId xmlns:p14="http://schemas.microsoft.com/office/powerpoint/2010/main" val="424609368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16614F7-8371-4A06-AADB-CF4D3A6071AF}"/>
              </a:ext>
            </a:extLst>
          </p:cNvPr>
          <p:cNvPicPr>
            <a:picLocks noChangeAspect="1"/>
          </p:cNvPicPr>
          <p:nvPr/>
        </p:nvPicPr>
        <p:blipFill>
          <a:blip r:embed="rId2"/>
          <a:stretch>
            <a:fillRect/>
          </a:stretch>
        </p:blipFill>
        <p:spPr>
          <a:xfrm>
            <a:off x="6723070" y="486383"/>
            <a:ext cx="4449961" cy="5758773"/>
          </a:xfrm>
          <a:prstGeom prst="rect">
            <a:avLst/>
          </a:prstGeom>
        </p:spPr>
      </p:pic>
      <p:pic>
        <p:nvPicPr>
          <p:cNvPr id="12" name="Picture 11">
            <a:extLst>
              <a:ext uri="{FF2B5EF4-FFF2-40B4-BE49-F238E27FC236}">
                <a16:creationId xmlns:a16="http://schemas.microsoft.com/office/drawing/2014/main" id="{261E2FE9-96E4-4991-B5AE-D8A7943804CB}"/>
              </a:ext>
            </a:extLst>
          </p:cNvPr>
          <p:cNvPicPr>
            <a:picLocks noChangeAspect="1"/>
          </p:cNvPicPr>
          <p:nvPr/>
        </p:nvPicPr>
        <p:blipFill>
          <a:blip r:embed="rId3"/>
          <a:stretch>
            <a:fillRect/>
          </a:stretch>
        </p:blipFill>
        <p:spPr>
          <a:xfrm>
            <a:off x="746820" y="476657"/>
            <a:ext cx="4457477" cy="5768499"/>
          </a:xfrm>
          <a:prstGeom prst="rect">
            <a:avLst/>
          </a:prstGeom>
        </p:spPr>
      </p:pic>
      <p:sp>
        <p:nvSpPr>
          <p:cNvPr id="13" name="Rectangle: Rounded Corners 12">
            <a:extLst>
              <a:ext uri="{FF2B5EF4-FFF2-40B4-BE49-F238E27FC236}">
                <a16:creationId xmlns:a16="http://schemas.microsoft.com/office/drawing/2014/main" id="{23D0CB7A-623B-446F-BFAE-7C6F50D507C1}"/>
              </a:ext>
            </a:extLst>
          </p:cNvPr>
          <p:cNvSpPr/>
          <p:nvPr/>
        </p:nvSpPr>
        <p:spPr>
          <a:xfrm>
            <a:off x="1147864" y="5379396"/>
            <a:ext cx="3647872" cy="398834"/>
          </a:xfrm>
          <a:prstGeom prst="roundRect">
            <a:avLst/>
          </a:prstGeom>
          <a:solidFill>
            <a:schemeClr val="accent6">
              <a:lumMod val="50000"/>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4BA4E97B-D91D-43EB-86B8-B718A76582EF}"/>
              </a:ext>
            </a:extLst>
          </p:cNvPr>
          <p:cNvSpPr/>
          <p:nvPr/>
        </p:nvSpPr>
        <p:spPr>
          <a:xfrm>
            <a:off x="7047920" y="894482"/>
            <a:ext cx="3654291" cy="1568800"/>
          </a:xfrm>
          <a:prstGeom prst="roundRect">
            <a:avLst/>
          </a:prstGeom>
          <a:solidFill>
            <a:schemeClr val="accent6">
              <a:lumMod val="50000"/>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92838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FBD576-3863-4A29-ABC5-6AAC9F318432}"/>
              </a:ext>
            </a:extLst>
          </p:cNvPr>
          <p:cNvPicPr>
            <a:picLocks noChangeAspect="1"/>
          </p:cNvPicPr>
          <p:nvPr/>
        </p:nvPicPr>
        <p:blipFill>
          <a:blip r:embed="rId2"/>
          <a:stretch>
            <a:fillRect/>
          </a:stretch>
        </p:blipFill>
        <p:spPr>
          <a:xfrm>
            <a:off x="0" y="525777"/>
            <a:ext cx="12192000" cy="1164105"/>
          </a:xfrm>
          <a:prstGeom prst="rect">
            <a:avLst/>
          </a:prstGeom>
        </p:spPr>
      </p:pic>
    </p:spTree>
    <p:extLst>
      <p:ext uri="{BB962C8B-B14F-4D97-AF65-F5344CB8AC3E}">
        <p14:creationId xmlns:p14="http://schemas.microsoft.com/office/powerpoint/2010/main" val="138509292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46C980-EE98-4117-832B-F1DEDF00C0F5}"/>
              </a:ext>
            </a:extLst>
          </p:cNvPr>
          <p:cNvPicPr>
            <a:picLocks noChangeAspect="1"/>
          </p:cNvPicPr>
          <p:nvPr/>
        </p:nvPicPr>
        <p:blipFill>
          <a:blip r:embed="rId2"/>
          <a:stretch>
            <a:fillRect/>
          </a:stretch>
        </p:blipFill>
        <p:spPr>
          <a:xfrm>
            <a:off x="0" y="525777"/>
            <a:ext cx="12192000" cy="1164105"/>
          </a:xfrm>
          <a:prstGeom prst="rect">
            <a:avLst/>
          </a:prstGeom>
        </p:spPr>
      </p:pic>
      <p:pic>
        <p:nvPicPr>
          <p:cNvPr id="4" name="Picture 3">
            <a:extLst>
              <a:ext uri="{FF2B5EF4-FFF2-40B4-BE49-F238E27FC236}">
                <a16:creationId xmlns:a16="http://schemas.microsoft.com/office/drawing/2014/main" id="{E94FDF4E-7684-4BA1-A928-F4658628E683}"/>
              </a:ext>
            </a:extLst>
          </p:cNvPr>
          <p:cNvPicPr>
            <a:picLocks noChangeAspect="1"/>
          </p:cNvPicPr>
          <p:nvPr/>
        </p:nvPicPr>
        <p:blipFill>
          <a:blip r:embed="rId3"/>
          <a:stretch>
            <a:fillRect/>
          </a:stretch>
        </p:blipFill>
        <p:spPr>
          <a:xfrm>
            <a:off x="0" y="2079356"/>
            <a:ext cx="12192000" cy="4778644"/>
          </a:xfrm>
          <a:prstGeom prst="rect">
            <a:avLst/>
          </a:prstGeom>
        </p:spPr>
      </p:pic>
    </p:spTree>
    <p:extLst>
      <p:ext uri="{BB962C8B-B14F-4D97-AF65-F5344CB8AC3E}">
        <p14:creationId xmlns:p14="http://schemas.microsoft.com/office/powerpoint/2010/main" val="288338267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495536-8149-41E1-BD6E-68CC8CD2B9AA}"/>
              </a:ext>
            </a:extLst>
          </p:cNvPr>
          <p:cNvPicPr>
            <a:picLocks noChangeAspect="1"/>
          </p:cNvPicPr>
          <p:nvPr/>
        </p:nvPicPr>
        <p:blipFill>
          <a:blip r:embed="rId2"/>
          <a:stretch>
            <a:fillRect/>
          </a:stretch>
        </p:blipFill>
        <p:spPr>
          <a:xfrm>
            <a:off x="3116595" y="0"/>
            <a:ext cx="5958810" cy="6858000"/>
          </a:xfrm>
          <a:prstGeom prst="rect">
            <a:avLst/>
          </a:prstGeom>
        </p:spPr>
      </p:pic>
      <p:sp>
        <p:nvSpPr>
          <p:cNvPr id="4" name="Oval 3">
            <a:extLst>
              <a:ext uri="{FF2B5EF4-FFF2-40B4-BE49-F238E27FC236}">
                <a16:creationId xmlns:a16="http://schemas.microsoft.com/office/drawing/2014/main" id="{BD93116D-9712-4C1D-B038-84E124B7B819}"/>
              </a:ext>
            </a:extLst>
          </p:cNvPr>
          <p:cNvSpPr/>
          <p:nvPr/>
        </p:nvSpPr>
        <p:spPr>
          <a:xfrm>
            <a:off x="7755467" y="1337733"/>
            <a:ext cx="889000" cy="508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06ECF1A-CA6A-47A8-B315-11B33A759D62}"/>
              </a:ext>
            </a:extLst>
          </p:cNvPr>
          <p:cNvSpPr txBox="1"/>
          <p:nvPr/>
        </p:nvSpPr>
        <p:spPr>
          <a:xfrm>
            <a:off x="9220200" y="1176867"/>
            <a:ext cx="2048933" cy="646331"/>
          </a:xfrm>
          <a:prstGeom prst="rect">
            <a:avLst/>
          </a:prstGeom>
          <a:noFill/>
        </p:spPr>
        <p:txBody>
          <a:bodyPr wrap="square" rtlCol="0">
            <a:spAutoFit/>
          </a:bodyPr>
          <a:lstStyle/>
          <a:p>
            <a:r>
              <a:rPr lang="en-US" dirty="0">
                <a:solidFill>
                  <a:schemeClr val="accent6">
                    <a:lumMod val="60000"/>
                    <a:lumOff val="40000"/>
                  </a:schemeClr>
                </a:solidFill>
              </a:rPr>
              <a:t>Year end Cash = $227,917</a:t>
            </a:r>
          </a:p>
        </p:txBody>
      </p:sp>
    </p:spTree>
    <p:extLst>
      <p:ext uri="{BB962C8B-B14F-4D97-AF65-F5344CB8AC3E}">
        <p14:creationId xmlns:p14="http://schemas.microsoft.com/office/powerpoint/2010/main" val="278358957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B3E489-4241-4245-83BA-1FB34FAA84FF}"/>
              </a:ext>
            </a:extLst>
          </p:cNvPr>
          <p:cNvPicPr>
            <a:picLocks noChangeAspect="1"/>
          </p:cNvPicPr>
          <p:nvPr/>
        </p:nvPicPr>
        <p:blipFill>
          <a:blip r:embed="rId2"/>
          <a:stretch>
            <a:fillRect/>
          </a:stretch>
        </p:blipFill>
        <p:spPr>
          <a:xfrm>
            <a:off x="2519198" y="0"/>
            <a:ext cx="7153603" cy="6858000"/>
          </a:xfrm>
          <a:prstGeom prst="rect">
            <a:avLst/>
          </a:prstGeom>
        </p:spPr>
      </p:pic>
      <p:sp>
        <p:nvSpPr>
          <p:cNvPr id="4" name="Oval 3">
            <a:extLst>
              <a:ext uri="{FF2B5EF4-FFF2-40B4-BE49-F238E27FC236}">
                <a16:creationId xmlns:a16="http://schemas.microsoft.com/office/drawing/2014/main" id="{1E92269C-E600-490E-A688-909D89A5CDC7}"/>
              </a:ext>
            </a:extLst>
          </p:cNvPr>
          <p:cNvSpPr/>
          <p:nvPr/>
        </p:nvSpPr>
        <p:spPr>
          <a:xfrm>
            <a:off x="8365787" y="5175115"/>
            <a:ext cx="846307" cy="3891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1A8629A-007A-4B4B-B0FE-CD677D6319F8}"/>
              </a:ext>
            </a:extLst>
          </p:cNvPr>
          <p:cNvSpPr txBox="1"/>
          <p:nvPr/>
        </p:nvSpPr>
        <p:spPr>
          <a:xfrm>
            <a:off x="9922932" y="4917890"/>
            <a:ext cx="2015068" cy="646331"/>
          </a:xfrm>
          <a:prstGeom prst="rect">
            <a:avLst/>
          </a:prstGeom>
          <a:noFill/>
        </p:spPr>
        <p:txBody>
          <a:bodyPr wrap="square" rtlCol="0">
            <a:spAutoFit/>
          </a:bodyPr>
          <a:lstStyle/>
          <a:p>
            <a:r>
              <a:rPr lang="en-US" dirty="0">
                <a:solidFill>
                  <a:schemeClr val="accent6">
                    <a:lumMod val="60000"/>
                    <a:lumOff val="40000"/>
                  </a:schemeClr>
                </a:solidFill>
              </a:rPr>
              <a:t>“Net Income” = $21 098</a:t>
            </a:r>
          </a:p>
        </p:txBody>
      </p:sp>
    </p:spTree>
    <p:extLst>
      <p:ext uri="{BB962C8B-B14F-4D97-AF65-F5344CB8AC3E}">
        <p14:creationId xmlns:p14="http://schemas.microsoft.com/office/powerpoint/2010/main" val="65019757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ounded Rectangle 11">
            <a:extLst>
              <a:ext uri="{FF2B5EF4-FFF2-40B4-BE49-F238E27FC236}">
                <a16:creationId xmlns:a16="http://schemas.microsoft.com/office/drawing/2014/main" id="{4BCC8B00-7646-4C46-8DD7-701BCBEA98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03" y="643464"/>
            <a:ext cx="10905195" cy="5571072"/>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Serene free vector download (39 Free vector) for commercial use. format:  ai, eps, cdr, svg vector illustration graphic art design">
            <a:extLst>
              <a:ext uri="{FF2B5EF4-FFF2-40B4-BE49-F238E27FC236}">
                <a16:creationId xmlns:a16="http://schemas.microsoft.com/office/drawing/2014/main" id="{575B91E8-040A-4FED-80F2-801CAA9973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703" b="13551"/>
          <a:stretch/>
        </p:blipFill>
        <p:spPr bwMode="auto">
          <a:xfrm>
            <a:off x="870204" y="873252"/>
            <a:ext cx="10451592" cy="5111496"/>
          </a:xfrm>
          <a:prstGeom prst="rect">
            <a:avLst/>
          </a:prstGeom>
          <a:noFill/>
          <a:ln w="31750" cap="sq">
            <a:no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49247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798FC-B860-44D7-8789-D82BFF5C6CC8}"/>
              </a:ext>
            </a:extLst>
          </p:cNvPr>
          <p:cNvSpPr>
            <a:spLocks noGrp="1"/>
          </p:cNvSpPr>
          <p:nvPr>
            <p:ph type="title"/>
          </p:nvPr>
        </p:nvSpPr>
        <p:spPr/>
        <p:txBody>
          <a:bodyPr>
            <a:normAutofit/>
          </a:bodyPr>
          <a:lstStyle/>
          <a:p>
            <a:r>
              <a:rPr lang="en-US" dirty="0"/>
              <a:t>Financial Presentation Content</a:t>
            </a:r>
          </a:p>
        </p:txBody>
      </p:sp>
      <p:graphicFrame>
        <p:nvGraphicFramePr>
          <p:cNvPr id="5" name="Content Placeholder 2">
            <a:extLst>
              <a:ext uri="{FF2B5EF4-FFF2-40B4-BE49-F238E27FC236}">
                <a16:creationId xmlns:a16="http://schemas.microsoft.com/office/drawing/2014/main" id="{367B77C9-2F3F-497D-9796-08B6D313FE59}"/>
              </a:ext>
            </a:extLst>
          </p:cNvPr>
          <p:cNvGraphicFramePr>
            <a:graphicFrameLocks noGrp="1"/>
          </p:cNvGraphicFramePr>
          <p:nvPr>
            <p:ph idx="1"/>
            <p:extLst>
              <p:ext uri="{D42A27DB-BD31-4B8C-83A1-F6EECF244321}">
                <p14:modId xmlns:p14="http://schemas.microsoft.com/office/powerpoint/2010/main" val="2349564106"/>
              </p:ext>
            </p:extLst>
          </p:nvPr>
        </p:nvGraphicFramePr>
        <p:xfrm>
          <a:off x="685800" y="2441051"/>
          <a:ext cx="10820400" cy="3530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8807A513-2DF2-426D-8A7B-4FA67BAE0479}"/>
              </a:ext>
            </a:extLst>
          </p:cNvPr>
          <p:cNvSpPr txBox="1"/>
          <p:nvPr/>
        </p:nvSpPr>
        <p:spPr>
          <a:xfrm>
            <a:off x="2829984" y="3044279"/>
            <a:ext cx="664633" cy="769441"/>
          </a:xfrm>
          <a:prstGeom prst="rect">
            <a:avLst/>
          </a:prstGeom>
          <a:noFill/>
        </p:spPr>
        <p:txBody>
          <a:bodyPr wrap="square" rtlCol="0">
            <a:spAutoFit/>
          </a:bodyPr>
          <a:lstStyle/>
          <a:p>
            <a:r>
              <a:rPr lang="en-US" sz="4400" b="1" dirty="0">
                <a:solidFill>
                  <a:schemeClr val="accent5">
                    <a:lumMod val="50000"/>
                  </a:schemeClr>
                </a:solidFill>
                <a:latin typeface="Wingdings 2" panose="05020102010507070707" pitchFamily="18" charset="2"/>
              </a:rPr>
              <a:t>P</a:t>
            </a:r>
          </a:p>
        </p:txBody>
      </p:sp>
      <p:sp>
        <p:nvSpPr>
          <p:cNvPr id="9" name="TextBox 8">
            <a:extLst>
              <a:ext uri="{FF2B5EF4-FFF2-40B4-BE49-F238E27FC236}">
                <a16:creationId xmlns:a16="http://schemas.microsoft.com/office/drawing/2014/main" id="{520942E7-8C71-444E-B9D0-5480F7B6550A}"/>
              </a:ext>
            </a:extLst>
          </p:cNvPr>
          <p:cNvSpPr txBox="1"/>
          <p:nvPr/>
        </p:nvSpPr>
        <p:spPr>
          <a:xfrm>
            <a:off x="5812367" y="3044279"/>
            <a:ext cx="567266" cy="769441"/>
          </a:xfrm>
          <a:prstGeom prst="rect">
            <a:avLst/>
          </a:prstGeom>
          <a:noFill/>
        </p:spPr>
        <p:txBody>
          <a:bodyPr wrap="square" rtlCol="0">
            <a:spAutoFit/>
          </a:bodyPr>
          <a:lstStyle/>
          <a:p>
            <a:r>
              <a:rPr lang="en-US" sz="4400" b="1" dirty="0">
                <a:solidFill>
                  <a:schemeClr val="accent5">
                    <a:lumMod val="50000"/>
                  </a:schemeClr>
                </a:solidFill>
                <a:latin typeface="Wingdings 2" panose="05020102010507070707" pitchFamily="18" charset="2"/>
              </a:rPr>
              <a:t>P</a:t>
            </a:r>
          </a:p>
        </p:txBody>
      </p:sp>
    </p:spTree>
    <p:extLst>
      <p:ext uri="{BB962C8B-B14F-4D97-AF65-F5344CB8AC3E}">
        <p14:creationId xmlns:p14="http://schemas.microsoft.com/office/powerpoint/2010/main" val="20995943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Graphical user interface, application&#10;&#10;Description automatically generated">
            <a:extLst>
              <a:ext uri="{FF2B5EF4-FFF2-40B4-BE49-F238E27FC236}">
                <a16:creationId xmlns:a16="http://schemas.microsoft.com/office/drawing/2014/main" id="{0A836C2F-1151-49B8-A4CC-AF7BD65FB7E6}"/>
              </a:ext>
            </a:extLst>
          </p:cNvPr>
          <p:cNvPicPr>
            <a:picLocks noChangeAspect="1"/>
          </p:cNvPicPr>
          <p:nvPr/>
        </p:nvPicPr>
        <p:blipFill>
          <a:blip r:embed="rId2"/>
          <a:stretch>
            <a:fillRect/>
          </a:stretch>
        </p:blipFill>
        <p:spPr>
          <a:xfrm>
            <a:off x="630705" y="934800"/>
            <a:ext cx="3644962" cy="5263483"/>
          </a:xfrm>
          <a:prstGeom prst="rect">
            <a:avLst/>
          </a:prstGeom>
        </p:spPr>
      </p:pic>
      <p:sp>
        <p:nvSpPr>
          <p:cNvPr id="9" name="TextBox 8">
            <a:extLst>
              <a:ext uri="{FF2B5EF4-FFF2-40B4-BE49-F238E27FC236}">
                <a16:creationId xmlns:a16="http://schemas.microsoft.com/office/drawing/2014/main" id="{0FC33FAE-6037-47B0-A5A5-CC76FD0D7940}"/>
              </a:ext>
            </a:extLst>
          </p:cNvPr>
          <p:cNvSpPr txBox="1"/>
          <p:nvPr/>
        </p:nvSpPr>
        <p:spPr>
          <a:xfrm>
            <a:off x="4728695" y="1728894"/>
            <a:ext cx="6832600" cy="4024125"/>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dirty="0"/>
              <a:t>Please follow along with the discussion by looking at and notating the copy in your folder</a:t>
            </a:r>
          </a:p>
          <a:p>
            <a:pPr indent="-228600" defTabSz="914400">
              <a:lnSpc>
                <a:spcPct val="90000"/>
              </a:lnSpc>
              <a:spcAft>
                <a:spcPts val="600"/>
              </a:spcAft>
              <a:buFont typeface="Arial" panose="020B0604020202020204" pitchFamily="34" charset="0"/>
              <a:buChar char="•"/>
            </a:pPr>
            <a:endParaRPr lang="en-US" dirty="0"/>
          </a:p>
          <a:p>
            <a:pPr indent="-228600" defTabSz="914400">
              <a:lnSpc>
                <a:spcPct val="90000"/>
              </a:lnSpc>
              <a:spcAft>
                <a:spcPts val="600"/>
              </a:spcAft>
              <a:buFont typeface="Arial" panose="020B0604020202020204" pitchFamily="34" charset="0"/>
              <a:buChar char="•"/>
            </a:pPr>
            <a:r>
              <a:rPr lang="en-US" dirty="0"/>
              <a:t>Please hold your questions until the end</a:t>
            </a:r>
          </a:p>
          <a:p>
            <a:pPr indent="-228600" defTabSz="914400">
              <a:lnSpc>
                <a:spcPct val="90000"/>
              </a:lnSpc>
              <a:spcAft>
                <a:spcPts val="600"/>
              </a:spcAft>
              <a:buFont typeface="Arial" panose="020B0604020202020204" pitchFamily="34" charset="0"/>
              <a:buChar char="•"/>
            </a:pPr>
            <a:endParaRPr lang="en-US" dirty="0"/>
          </a:p>
          <a:p>
            <a:pPr indent="-228600" defTabSz="914400">
              <a:lnSpc>
                <a:spcPct val="90000"/>
              </a:lnSpc>
              <a:spcAft>
                <a:spcPts val="600"/>
              </a:spcAft>
              <a:buFont typeface="Arial" panose="020B0604020202020204" pitchFamily="34" charset="0"/>
              <a:buChar char="•"/>
            </a:pPr>
            <a:r>
              <a:rPr lang="en-US" dirty="0"/>
              <a:t>We will put the spreadsheet up on the screen as opportunity permits</a:t>
            </a:r>
          </a:p>
          <a:p>
            <a:pPr indent="-228600" defTabSz="914400">
              <a:lnSpc>
                <a:spcPct val="90000"/>
              </a:lnSpc>
              <a:spcAft>
                <a:spcPts val="600"/>
              </a:spcAft>
              <a:buFont typeface="Arial" panose="020B0604020202020204" pitchFamily="34" charset="0"/>
              <a:buChar char="•"/>
            </a:pPr>
            <a:endParaRPr lang="en-US" dirty="0"/>
          </a:p>
          <a:p>
            <a:pPr indent="-228600" defTabSz="914400">
              <a:lnSpc>
                <a:spcPct val="90000"/>
              </a:lnSpc>
              <a:spcAft>
                <a:spcPts val="600"/>
              </a:spcAft>
              <a:buFont typeface="Arial" panose="020B0604020202020204" pitchFamily="34" charset="0"/>
              <a:buChar char="•"/>
            </a:pPr>
            <a:r>
              <a:rPr lang="en-US" dirty="0"/>
              <a:t>We are proposing a Balanced Budget</a:t>
            </a:r>
          </a:p>
        </p:txBody>
      </p:sp>
    </p:spTree>
    <p:extLst>
      <p:ext uri="{BB962C8B-B14F-4D97-AF65-F5344CB8AC3E}">
        <p14:creationId xmlns:p14="http://schemas.microsoft.com/office/powerpoint/2010/main" val="20258582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12D9D-7991-477A-9F81-E51DB5260158}"/>
              </a:ext>
            </a:extLst>
          </p:cNvPr>
          <p:cNvSpPr>
            <a:spLocks noGrp="1"/>
          </p:cNvSpPr>
          <p:nvPr>
            <p:ph type="title"/>
          </p:nvPr>
        </p:nvSpPr>
        <p:spPr>
          <a:xfrm>
            <a:off x="685800" y="1524000"/>
            <a:ext cx="6434847" cy="778933"/>
          </a:xfrm>
        </p:spPr>
        <p:txBody>
          <a:bodyPr/>
          <a:lstStyle/>
          <a:p>
            <a:r>
              <a:rPr lang="en-US" dirty="0"/>
              <a:t>Proposed Income</a:t>
            </a:r>
          </a:p>
        </p:txBody>
      </p:sp>
      <p:pic>
        <p:nvPicPr>
          <p:cNvPr id="6" name="Picture Placeholder 5">
            <a:extLst>
              <a:ext uri="{FF2B5EF4-FFF2-40B4-BE49-F238E27FC236}">
                <a16:creationId xmlns:a16="http://schemas.microsoft.com/office/drawing/2014/main" id="{F9BA9E92-6FAF-4325-AE1A-D2DC1B2FF08A}"/>
              </a:ext>
            </a:extLst>
          </p:cNvPr>
          <p:cNvPicPr>
            <a:picLocks noGrp="1" noChangeAspect="1"/>
          </p:cNvPicPr>
          <p:nvPr>
            <p:ph type="pic" idx="1"/>
          </p:nvPr>
        </p:nvPicPr>
        <p:blipFill rotWithShape="1">
          <a:blip r:embed="rId2"/>
          <a:srcRect l="1061" r="1061"/>
          <a:stretch/>
        </p:blipFill>
        <p:spPr>
          <a:xfrm>
            <a:off x="7548479" y="282103"/>
            <a:ext cx="4208833" cy="6313250"/>
          </a:xfrm>
        </p:spPr>
      </p:pic>
      <p:sp>
        <p:nvSpPr>
          <p:cNvPr id="4" name="Text Placeholder 3">
            <a:extLst>
              <a:ext uri="{FF2B5EF4-FFF2-40B4-BE49-F238E27FC236}">
                <a16:creationId xmlns:a16="http://schemas.microsoft.com/office/drawing/2014/main" id="{BFFA25C6-9252-4A9D-ACAE-00065005E5B5}"/>
              </a:ext>
            </a:extLst>
          </p:cNvPr>
          <p:cNvSpPr>
            <a:spLocks noGrp="1"/>
          </p:cNvSpPr>
          <p:nvPr>
            <p:ph type="body" sz="half" idx="2"/>
          </p:nvPr>
        </p:nvSpPr>
        <p:spPr>
          <a:xfrm>
            <a:off x="685800" y="2768599"/>
            <a:ext cx="6873240" cy="3094485"/>
          </a:xfrm>
        </p:spPr>
        <p:txBody>
          <a:bodyPr>
            <a:normAutofit/>
          </a:bodyPr>
          <a:lstStyle/>
          <a:p>
            <a:r>
              <a:rPr lang="en-US" sz="2000" b="1" dirty="0"/>
              <a:t>Changes from previous Budget:</a:t>
            </a:r>
          </a:p>
          <a:p>
            <a:pPr marL="342900" indent="-342900">
              <a:buAutoNum type="arabicParenR"/>
            </a:pPr>
            <a:r>
              <a:rPr lang="en-US" sz="2000" dirty="0"/>
              <a:t>25% Logo Use up to $100 from $50</a:t>
            </a:r>
          </a:p>
          <a:p>
            <a:pPr marL="342900" indent="-342900">
              <a:buAutoNum type="arabicParenR"/>
            </a:pPr>
            <a:r>
              <a:rPr lang="en-US" sz="2000" dirty="0"/>
              <a:t>Online Store increased $875 to $20,600</a:t>
            </a:r>
          </a:p>
          <a:p>
            <a:pPr marL="342900" indent="-342900">
              <a:buAutoNum type="arabicParenR"/>
            </a:pPr>
            <a:r>
              <a:rPr lang="en-US" sz="2000" dirty="0"/>
              <a:t>Chapter Membership dues decreased by $2,650</a:t>
            </a:r>
          </a:p>
          <a:p>
            <a:pPr marL="342900" indent="-342900">
              <a:buAutoNum type="arabicParenR"/>
            </a:pPr>
            <a:r>
              <a:rPr lang="en-US" sz="2000" dirty="0">
                <a:solidFill>
                  <a:srgbClr val="FFFF00"/>
                </a:solidFill>
              </a:rPr>
              <a:t>Total Proposed Income = $160,800</a:t>
            </a:r>
          </a:p>
        </p:txBody>
      </p:sp>
    </p:spTree>
    <p:extLst>
      <p:ext uri="{BB962C8B-B14F-4D97-AF65-F5344CB8AC3E}">
        <p14:creationId xmlns:p14="http://schemas.microsoft.com/office/powerpoint/2010/main" val="34887385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798FC-B860-44D7-8789-D82BFF5C6CC8}"/>
              </a:ext>
            </a:extLst>
          </p:cNvPr>
          <p:cNvSpPr>
            <a:spLocks noGrp="1"/>
          </p:cNvSpPr>
          <p:nvPr>
            <p:ph type="title"/>
          </p:nvPr>
        </p:nvSpPr>
        <p:spPr/>
        <p:txBody>
          <a:bodyPr>
            <a:normAutofit/>
          </a:bodyPr>
          <a:lstStyle/>
          <a:p>
            <a:r>
              <a:rPr lang="en-US" dirty="0"/>
              <a:t>Financial Presentation Content</a:t>
            </a:r>
          </a:p>
        </p:txBody>
      </p:sp>
      <p:graphicFrame>
        <p:nvGraphicFramePr>
          <p:cNvPr id="5" name="Content Placeholder 2">
            <a:extLst>
              <a:ext uri="{FF2B5EF4-FFF2-40B4-BE49-F238E27FC236}">
                <a16:creationId xmlns:a16="http://schemas.microsoft.com/office/drawing/2014/main" id="{367B77C9-2F3F-497D-9796-08B6D313FE59}"/>
              </a:ext>
            </a:extLst>
          </p:cNvPr>
          <p:cNvGraphicFramePr>
            <a:graphicFrameLocks noGrp="1"/>
          </p:cNvGraphicFramePr>
          <p:nvPr>
            <p:ph idx="1"/>
            <p:extLst>
              <p:ext uri="{D42A27DB-BD31-4B8C-83A1-F6EECF244321}">
                <p14:modId xmlns:p14="http://schemas.microsoft.com/office/powerpoint/2010/main" val="943119794"/>
              </p:ext>
            </p:extLst>
          </p:nvPr>
        </p:nvGraphicFramePr>
        <p:xfrm>
          <a:off x="685800" y="2441051"/>
          <a:ext cx="10820400" cy="3530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052361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62690-BEF5-4780-841C-19A8E6357D72}"/>
              </a:ext>
            </a:extLst>
          </p:cNvPr>
          <p:cNvSpPr>
            <a:spLocks noGrp="1"/>
          </p:cNvSpPr>
          <p:nvPr>
            <p:ph type="title"/>
          </p:nvPr>
        </p:nvSpPr>
        <p:spPr>
          <a:xfrm>
            <a:off x="685800" y="1524000"/>
            <a:ext cx="6873240" cy="812800"/>
          </a:xfrm>
        </p:spPr>
        <p:txBody>
          <a:bodyPr/>
          <a:lstStyle/>
          <a:p>
            <a:r>
              <a:rPr lang="en-US" dirty="0"/>
              <a:t>Proposed Expenses (1 of 2)</a:t>
            </a:r>
          </a:p>
        </p:txBody>
      </p:sp>
      <p:sp>
        <p:nvSpPr>
          <p:cNvPr id="3" name="Picture Placeholder 2">
            <a:extLst>
              <a:ext uri="{FF2B5EF4-FFF2-40B4-BE49-F238E27FC236}">
                <a16:creationId xmlns:a16="http://schemas.microsoft.com/office/drawing/2014/main" id="{664430F6-F0C0-468D-9BE2-F3C6B94DC829}"/>
              </a:ext>
            </a:extLst>
          </p:cNvPr>
          <p:cNvSpPr>
            <a:spLocks noGrp="1"/>
          </p:cNvSpPr>
          <p:nvPr>
            <p:ph type="pic" idx="1"/>
          </p:nvPr>
        </p:nvSpPr>
        <p:spPr/>
      </p:sp>
      <p:sp>
        <p:nvSpPr>
          <p:cNvPr id="4" name="Text Placeholder 3">
            <a:extLst>
              <a:ext uri="{FF2B5EF4-FFF2-40B4-BE49-F238E27FC236}">
                <a16:creationId xmlns:a16="http://schemas.microsoft.com/office/drawing/2014/main" id="{A3B93295-0654-4F60-8E5F-1BD51D8F8E17}"/>
              </a:ext>
            </a:extLst>
          </p:cNvPr>
          <p:cNvSpPr>
            <a:spLocks noGrp="1"/>
          </p:cNvSpPr>
          <p:nvPr>
            <p:ph type="body" sz="half" idx="2"/>
          </p:nvPr>
        </p:nvSpPr>
        <p:spPr>
          <a:xfrm>
            <a:off x="685800" y="2556933"/>
            <a:ext cx="6873240" cy="3661751"/>
          </a:xfrm>
        </p:spPr>
        <p:txBody>
          <a:bodyPr>
            <a:normAutofit/>
          </a:bodyPr>
          <a:lstStyle/>
          <a:p>
            <a:r>
              <a:rPr lang="en-US" sz="2000" b="1" dirty="0"/>
              <a:t>Changes from previous Budget:</a:t>
            </a:r>
          </a:p>
          <a:p>
            <a:pPr marL="342900" indent="-342900">
              <a:buAutoNum type="arabicParenR"/>
            </a:pPr>
            <a:r>
              <a:rPr lang="en-US" sz="2000" dirty="0"/>
              <a:t>Advertising down $1,000 to $4,000</a:t>
            </a:r>
          </a:p>
          <a:p>
            <a:pPr marL="342900" indent="-342900">
              <a:buAutoNum type="arabicParenR"/>
            </a:pPr>
            <a:r>
              <a:rPr lang="en-US" sz="2000" dirty="0"/>
              <a:t>Bank &amp; check charges increased by $100 to $400</a:t>
            </a:r>
          </a:p>
          <a:p>
            <a:pPr marL="342900" indent="-342900">
              <a:buAutoNum type="arabicParenR"/>
            </a:pPr>
            <a:r>
              <a:rPr lang="en-US" sz="2000" dirty="0"/>
              <a:t>Commissions &amp; Fees (CFC) increased by $1,000 to $2,000</a:t>
            </a:r>
          </a:p>
          <a:p>
            <a:pPr marL="342900" indent="-342900">
              <a:buAutoNum type="arabicParenR"/>
            </a:pPr>
            <a:r>
              <a:rPr lang="en-US" sz="2000" dirty="0"/>
              <a:t>Conference call costs increased by $350 to $600</a:t>
            </a:r>
          </a:p>
          <a:p>
            <a:pPr marL="342900" indent="-342900">
              <a:buAutoNum type="arabicParenR"/>
            </a:pPr>
            <a:r>
              <a:rPr lang="en-US" sz="2000" dirty="0"/>
              <a:t>Dues &amp; Subscriptions increased by $2,175 to $2,500</a:t>
            </a:r>
          </a:p>
          <a:p>
            <a:pPr marL="342900" indent="-342900">
              <a:buAutoNum type="arabicParenR"/>
            </a:pPr>
            <a:r>
              <a:rPr lang="en-US" sz="2000" dirty="0"/>
              <a:t>Total Online store expenses increased by $500</a:t>
            </a:r>
          </a:p>
        </p:txBody>
      </p:sp>
      <p:pic>
        <p:nvPicPr>
          <p:cNvPr id="6" name="Picture 5">
            <a:extLst>
              <a:ext uri="{FF2B5EF4-FFF2-40B4-BE49-F238E27FC236}">
                <a16:creationId xmlns:a16="http://schemas.microsoft.com/office/drawing/2014/main" id="{A3BF7BF1-55CA-4C16-89CB-7182D1A69DF2}"/>
              </a:ext>
            </a:extLst>
          </p:cNvPr>
          <p:cNvPicPr>
            <a:picLocks noChangeAspect="1"/>
          </p:cNvPicPr>
          <p:nvPr/>
        </p:nvPicPr>
        <p:blipFill>
          <a:blip r:embed="rId2"/>
          <a:stretch>
            <a:fillRect/>
          </a:stretch>
        </p:blipFill>
        <p:spPr>
          <a:xfrm>
            <a:off x="7948790" y="751241"/>
            <a:ext cx="3549307" cy="5525478"/>
          </a:xfrm>
          <a:prstGeom prst="rect">
            <a:avLst/>
          </a:prstGeom>
        </p:spPr>
      </p:pic>
    </p:spTree>
    <p:extLst>
      <p:ext uri="{BB962C8B-B14F-4D97-AF65-F5344CB8AC3E}">
        <p14:creationId xmlns:p14="http://schemas.microsoft.com/office/powerpoint/2010/main" val="33290112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9C6AD-4E63-4F37-AD54-631C34544562}"/>
              </a:ext>
            </a:extLst>
          </p:cNvPr>
          <p:cNvSpPr>
            <a:spLocks noGrp="1"/>
          </p:cNvSpPr>
          <p:nvPr>
            <p:ph type="title"/>
          </p:nvPr>
        </p:nvSpPr>
        <p:spPr>
          <a:xfrm>
            <a:off x="685800" y="1524000"/>
            <a:ext cx="6873240" cy="804333"/>
          </a:xfrm>
        </p:spPr>
        <p:txBody>
          <a:bodyPr/>
          <a:lstStyle/>
          <a:p>
            <a:r>
              <a:rPr lang="en-US" dirty="0"/>
              <a:t>Proposed Expenses (2 of 2)</a:t>
            </a:r>
          </a:p>
        </p:txBody>
      </p:sp>
      <p:sp>
        <p:nvSpPr>
          <p:cNvPr id="4" name="Text Placeholder 3">
            <a:extLst>
              <a:ext uri="{FF2B5EF4-FFF2-40B4-BE49-F238E27FC236}">
                <a16:creationId xmlns:a16="http://schemas.microsoft.com/office/drawing/2014/main" id="{3CC09123-BD51-4274-B919-2C6FCB9163C9}"/>
              </a:ext>
            </a:extLst>
          </p:cNvPr>
          <p:cNvSpPr>
            <a:spLocks noGrp="1"/>
          </p:cNvSpPr>
          <p:nvPr>
            <p:ph type="body" sz="half" idx="2"/>
          </p:nvPr>
        </p:nvSpPr>
        <p:spPr>
          <a:xfrm>
            <a:off x="685800" y="2768599"/>
            <a:ext cx="6873240" cy="3094485"/>
          </a:xfrm>
        </p:spPr>
        <p:txBody>
          <a:bodyPr/>
          <a:lstStyle/>
          <a:p>
            <a:r>
              <a:rPr lang="en-US" sz="2000" b="1" dirty="0"/>
              <a:t>Changes from previous Budget:</a:t>
            </a:r>
          </a:p>
          <a:p>
            <a:pPr marL="342900" indent="-342900">
              <a:buAutoNum type="arabicParenR"/>
            </a:pPr>
            <a:r>
              <a:rPr lang="en-US" sz="2000" dirty="0" err="1"/>
              <a:t>Nat’l</a:t>
            </a:r>
            <a:r>
              <a:rPr lang="en-US" sz="2000" dirty="0"/>
              <a:t> Appointed Offices increased $150</a:t>
            </a:r>
          </a:p>
          <a:p>
            <a:pPr marL="342900" indent="-342900">
              <a:buAutoNum type="arabicParenR"/>
            </a:pPr>
            <a:r>
              <a:rPr lang="en-US" sz="2000" dirty="0" err="1"/>
              <a:t>Nat’l</a:t>
            </a:r>
            <a:r>
              <a:rPr lang="en-US" sz="2000" dirty="0"/>
              <a:t> President increased $5</a:t>
            </a:r>
          </a:p>
          <a:p>
            <a:pPr marL="342900" indent="-342900">
              <a:buAutoNum type="arabicParenR"/>
            </a:pPr>
            <a:r>
              <a:rPr lang="en-US" sz="2000" dirty="0"/>
              <a:t>QuickBooks online increased $20</a:t>
            </a:r>
          </a:p>
          <a:p>
            <a:pPr marL="342900" indent="-342900">
              <a:buAutoNum type="arabicParenR"/>
            </a:pPr>
            <a:r>
              <a:rPr lang="en-US" sz="2000" dirty="0"/>
              <a:t>Veterans Day </a:t>
            </a:r>
            <a:r>
              <a:rPr lang="en-US" sz="2000" dirty="0" err="1"/>
              <a:t>Nat’l</a:t>
            </a:r>
            <a:r>
              <a:rPr lang="en-US" sz="2000" dirty="0"/>
              <a:t> Comm Dues decreased $125</a:t>
            </a:r>
          </a:p>
          <a:p>
            <a:pPr marL="342900" indent="-342900">
              <a:buAutoNum type="arabicParenR"/>
            </a:pPr>
            <a:r>
              <a:rPr lang="en-US" sz="2000" dirty="0"/>
              <a:t>Website and Database increased $5,000</a:t>
            </a:r>
          </a:p>
          <a:p>
            <a:pPr marL="342900" indent="-342900">
              <a:buAutoNum type="arabicParenR"/>
            </a:pPr>
            <a:r>
              <a:rPr lang="en-US" sz="2000" dirty="0">
                <a:solidFill>
                  <a:srgbClr val="FFFF00"/>
                </a:solidFill>
              </a:rPr>
              <a:t>Total Proposed Expenses = $160,800</a:t>
            </a:r>
          </a:p>
          <a:p>
            <a:pPr marL="342900" indent="-342900">
              <a:buAutoNum type="arabicParenR"/>
            </a:pPr>
            <a:endParaRPr lang="en-US" dirty="0"/>
          </a:p>
        </p:txBody>
      </p:sp>
      <p:pic>
        <p:nvPicPr>
          <p:cNvPr id="8" name="Picture 7">
            <a:extLst>
              <a:ext uri="{FF2B5EF4-FFF2-40B4-BE49-F238E27FC236}">
                <a16:creationId xmlns:a16="http://schemas.microsoft.com/office/drawing/2014/main" id="{0409653D-E019-4E5A-9E1E-B3759DFCE8AA}"/>
              </a:ext>
            </a:extLst>
          </p:cNvPr>
          <p:cNvPicPr>
            <a:picLocks noChangeAspect="1"/>
          </p:cNvPicPr>
          <p:nvPr/>
        </p:nvPicPr>
        <p:blipFill>
          <a:blip r:embed="rId2"/>
          <a:stretch>
            <a:fillRect/>
          </a:stretch>
        </p:blipFill>
        <p:spPr>
          <a:xfrm>
            <a:off x="7715277" y="1021404"/>
            <a:ext cx="3772163" cy="5135098"/>
          </a:xfrm>
          <a:prstGeom prst="rect">
            <a:avLst/>
          </a:prstGeom>
        </p:spPr>
      </p:pic>
    </p:spTree>
    <p:extLst>
      <p:ext uri="{BB962C8B-B14F-4D97-AF65-F5344CB8AC3E}">
        <p14:creationId xmlns:p14="http://schemas.microsoft.com/office/powerpoint/2010/main" val="24429853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ounded Rectangle 11">
            <a:extLst>
              <a:ext uri="{FF2B5EF4-FFF2-40B4-BE49-F238E27FC236}">
                <a16:creationId xmlns:a16="http://schemas.microsoft.com/office/drawing/2014/main" id="{4BCC8B00-7646-4C46-8DD7-701BCBEA98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03" y="643464"/>
            <a:ext cx="10905195" cy="5571072"/>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17,290 Serene Vector Images - Free &amp;amp; Royalty-free Serene Vectors |  Depositphotos®">
            <a:extLst>
              <a:ext uri="{FF2B5EF4-FFF2-40B4-BE49-F238E27FC236}">
                <a16:creationId xmlns:a16="http://schemas.microsoft.com/office/drawing/2014/main" id="{9DF1014A-CC6C-4F88-9CD4-4FDDC1EAEF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572" b="45522"/>
          <a:stretch/>
        </p:blipFill>
        <p:spPr bwMode="auto">
          <a:xfrm>
            <a:off x="870204" y="873252"/>
            <a:ext cx="10451592" cy="5111496"/>
          </a:xfrm>
          <a:prstGeom prst="rect">
            <a:avLst/>
          </a:prstGeom>
          <a:noFill/>
          <a:ln w="31750" cap="sq">
            <a:no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5659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798FC-B860-44D7-8789-D82BFF5C6CC8}"/>
              </a:ext>
            </a:extLst>
          </p:cNvPr>
          <p:cNvSpPr>
            <a:spLocks noGrp="1"/>
          </p:cNvSpPr>
          <p:nvPr>
            <p:ph type="title"/>
          </p:nvPr>
        </p:nvSpPr>
        <p:spPr/>
        <p:txBody>
          <a:bodyPr>
            <a:normAutofit/>
          </a:bodyPr>
          <a:lstStyle/>
          <a:p>
            <a:r>
              <a:rPr lang="en-US" dirty="0"/>
              <a:t>Financial Presentation Content</a:t>
            </a:r>
          </a:p>
        </p:txBody>
      </p:sp>
      <p:graphicFrame>
        <p:nvGraphicFramePr>
          <p:cNvPr id="5" name="Content Placeholder 2">
            <a:extLst>
              <a:ext uri="{FF2B5EF4-FFF2-40B4-BE49-F238E27FC236}">
                <a16:creationId xmlns:a16="http://schemas.microsoft.com/office/drawing/2014/main" id="{367B77C9-2F3F-497D-9796-08B6D313FE59}"/>
              </a:ext>
            </a:extLst>
          </p:cNvPr>
          <p:cNvGraphicFramePr>
            <a:graphicFrameLocks noGrp="1"/>
          </p:cNvGraphicFramePr>
          <p:nvPr>
            <p:ph idx="1"/>
            <p:extLst>
              <p:ext uri="{D42A27DB-BD31-4B8C-83A1-F6EECF244321}">
                <p14:modId xmlns:p14="http://schemas.microsoft.com/office/powerpoint/2010/main" val="4006705948"/>
              </p:ext>
            </p:extLst>
          </p:nvPr>
        </p:nvGraphicFramePr>
        <p:xfrm>
          <a:off x="685800" y="2441051"/>
          <a:ext cx="10820400" cy="3530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8807A513-2DF2-426D-8A7B-4FA67BAE0479}"/>
              </a:ext>
            </a:extLst>
          </p:cNvPr>
          <p:cNvSpPr txBox="1"/>
          <p:nvPr/>
        </p:nvSpPr>
        <p:spPr>
          <a:xfrm>
            <a:off x="2829984" y="3044279"/>
            <a:ext cx="664633" cy="769441"/>
          </a:xfrm>
          <a:prstGeom prst="rect">
            <a:avLst/>
          </a:prstGeom>
          <a:noFill/>
        </p:spPr>
        <p:txBody>
          <a:bodyPr wrap="square" rtlCol="0">
            <a:spAutoFit/>
          </a:bodyPr>
          <a:lstStyle/>
          <a:p>
            <a:r>
              <a:rPr lang="en-US" sz="4400" b="1" dirty="0">
                <a:solidFill>
                  <a:schemeClr val="accent5">
                    <a:lumMod val="50000"/>
                  </a:schemeClr>
                </a:solidFill>
                <a:latin typeface="Wingdings 2" panose="05020102010507070707" pitchFamily="18" charset="2"/>
              </a:rPr>
              <a:t>P</a:t>
            </a:r>
          </a:p>
        </p:txBody>
      </p:sp>
      <p:sp>
        <p:nvSpPr>
          <p:cNvPr id="9" name="TextBox 8">
            <a:extLst>
              <a:ext uri="{FF2B5EF4-FFF2-40B4-BE49-F238E27FC236}">
                <a16:creationId xmlns:a16="http://schemas.microsoft.com/office/drawing/2014/main" id="{520942E7-8C71-444E-B9D0-5480F7B6550A}"/>
              </a:ext>
            </a:extLst>
          </p:cNvPr>
          <p:cNvSpPr txBox="1"/>
          <p:nvPr/>
        </p:nvSpPr>
        <p:spPr>
          <a:xfrm>
            <a:off x="5812367" y="3044279"/>
            <a:ext cx="567266" cy="769441"/>
          </a:xfrm>
          <a:prstGeom prst="rect">
            <a:avLst/>
          </a:prstGeom>
          <a:noFill/>
        </p:spPr>
        <p:txBody>
          <a:bodyPr wrap="square" rtlCol="0">
            <a:spAutoFit/>
          </a:bodyPr>
          <a:lstStyle/>
          <a:p>
            <a:r>
              <a:rPr lang="en-US" sz="4400" b="1" dirty="0">
                <a:solidFill>
                  <a:schemeClr val="accent5">
                    <a:lumMod val="50000"/>
                  </a:schemeClr>
                </a:solidFill>
                <a:latin typeface="Wingdings 2" panose="05020102010507070707" pitchFamily="18" charset="2"/>
              </a:rPr>
              <a:t>P</a:t>
            </a:r>
          </a:p>
        </p:txBody>
      </p:sp>
      <p:sp>
        <p:nvSpPr>
          <p:cNvPr id="3" name="TextBox 2">
            <a:extLst>
              <a:ext uri="{FF2B5EF4-FFF2-40B4-BE49-F238E27FC236}">
                <a16:creationId xmlns:a16="http://schemas.microsoft.com/office/drawing/2014/main" id="{D7FDD8FF-6852-49BA-A235-9B2E0207F6CB}"/>
              </a:ext>
            </a:extLst>
          </p:cNvPr>
          <p:cNvSpPr txBox="1"/>
          <p:nvPr/>
        </p:nvSpPr>
        <p:spPr>
          <a:xfrm>
            <a:off x="8881534" y="3107267"/>
            <a:ext cx="567267" cy="769441"/>
          </a:xfrm>
          <a:prstGeom prst="rect">
            <a:avLst/>
          </a:prstGeom>
          <a:noFill/>
        </p:spPr>
        <p:txBody>
          <a:bodyPr wrap="square" rtlCol="0">
            <a:spAutoFit/>
          </a:bodyPr>
          <a:lstStyle/>
          <a:p>
            <a:r>
              <a:rPr lang="en-US" sz="4400" b="1" dirty="0">
                <a:solidFill>
                  <a:srgbClr val="FFFF00"/>
                </a:solidFill>
                <a:latin typeface="Wingdings 2" panose="05020102010507070707" pitchFamily="18" charset="2"/>
              </a:rPr>
              <a:t>P</a:t>
            </a:r>
          </a:p>
        </p:txBody>
      </p:sp>
    </p:spTree>
    <p:extLst>
      <p:ext uri="{BB962C8B-B14F-4D97-AF65-F5344CB8AC3E}">
        <p14:creationId xmlns:p14="http://schemas.microsoft.com/office/powerpoint/2010/main" val="196427733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91A4EDA0-752E-487F-A968-DAF3A038062B}"/>
              </a:ext>
            </a:extLst>
          </p:cNvPr>
          <p:cNvGraphicFramePr>
            <a:graphicFrameLocks noChangeAspect="1"/>
          </p:cNvGraphicFramePr>
          <p:nvPr>
            <p:extLst>
              <p:ext uri="{D42A27DB-BD31-4B8C-83A1-F6EECF244321}">
                <p14:modId xmlns:p14="http://schemas.microsoft.com/office/powerpoint/2010/main" val="2456623496"/>
              </p:ext>
            </p:extLst>
          </p:nvPr>
        </p:nvGraphicFramePr>
        <p:xfrm>
          <a:off x="3189470" y="0"/>
          <a:ext cx="6141566" cy="6592699"/>
        </p:xfrm>
        <a:graphic>
          <a:graphicData uri="http://schemas.openxmlformats.org/presentationml/2006/ole">
            <mc:AlternateContent xmlns:mc="http://schemas.openxmlformats.org/markup-compatibility/2006">
              <mc:Choice xmlns:v="urn:schemas-microsoft-com:vml" Requires="v">
                <p:oleObj name="Document" r:id="rId2" imgW="5705280" imgH="6124320" progId="WP19Doc">
                  <p:embed/>
                </p:oleObj>
              </mc:Choice>
              <mc:Fallback>
                <p:oleObj name="Document" r:id="rId2" imgW="5705280" imgH="6124320" progId="WP19Doc">
                  <p:embed/>
                  <p:pic>
                    <p:nvPicPr>
                      <p:cNvPr id="0" name=""/>
                      <p:cNvPicPr/>
                      <p:nvPr/>
                    </p:nvPicPr>
                    <p:blipFill>
                      <a:blip r:embed="rId3"/>
                      <a:stretch>
                        <a:fillRect/>
                      </a:stretch>
                    </p:blipFill>
                    <p:spPr>
                      <a:xfrm>
                        <a:off x="3189470" y="0"/>
                        <a:ext cx="6141566" cy="6592699"/>
                      </a:xfrm>
                      <a:prstGeom prst="rect">
                        <a:avLst/>
                      </a:prstGeom>
                    </p:spPr>
                  </p:pic>
                </p:oleObj>
              </mc:Fallback>
            </mc:AlternateContent>
          </a:graphicData>
        </a:graphic>
      </p:graphicFrame>
    </p:spTree>
    <p:extLst>
      <p:ext uri="{BB962C8B-B14F-4D97-AF65-F5344CB8AC3E}">
        <p14:creationId xmlns:p14="http://schemas.microsoft.com/office/powerpoint/2010/main" val="5395130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91A4EDA0-752E-487F-A968-DAF3A038062B}"/>
              </a:ext>
            </a:extLst>
          </p:cNvPr>
          <p:cNvGraphicFramePr>
            <a:graphicFrameLocks noChangeAspect="1"/>
          </p:cNvGraphicFramePr>
          <p:nvPr>
            <p:extLst>
              <p:ext uri="{D42A27DB-BD31-4B8C-83A1-F6EECF244321}">
                <p14:modId xmlns:p14="http://schemas.microsoft.com/office/powerpoint/2010/main" val="2791486327"/>
              </p:ext>
            </p:extLst>
          </p:nvPr>
        </p:nvGraphicFramePr>
        <p:xfrm>
          <a:off x="3189470" y="0"/>
          <a:ext cx="6141566" cy="6592699"/>
        </p:xfrm>
        <a:graphic>
          <a:graphicData uri="http://schemas.openxmlformats.org/presentationml/2006/ole">
            <mc:AlternateContent xmlns:mc="http://schemas.openxmlformats.org/markup-compatibility/2006">
              <mc:Choice xmlns:v="urn:schemas-microsoft-com:vml" Requires="v">
                <p:oleObj name="Document" r:id="rId2" imgW="5705280" imgH="6124320" progId="WP19Doc">
                  <p:embed/>
                </p:oleObj>
              </mc:Choice>
              <mc:Fallback>
                <p:oleObj name="Document" r:id="rId2" imgW="5705280" imgH="6124320" progId="WP19Doc">
                  <p:embed/>
                  <p:pic>
                    <p:nvPicPr>
                      <p:cNvPr id="4" name="Object 3">
                        <a:extLst>
                          <a:ext uri="{FF2B5EF4-FFF2-40B4-BE49-F238E27FC236}">
                            <a16:creationId xmlns:a16="http://schemas.microsoft.com/office/drawing/2014/main" id="{91A4EDA0-752E-487F-A968-DAF3A038062B}"/>
                          </a:ext>
                        </a:extLst>
                      </p:cNvPr>
                      <p:cNvPicPr/>
                      <p:nvPr/>
                    </p:nvPicPr>
                    <p:blipFill>
                      <a:blip r:embed="rId3"/>
                      <a:stretch>
                        <a:fillRect/>
                      </a:stretch>
                    </p:blipFill>
                    <p:spPr>
                      <a:xfrm>
                        <a:off x="3189470" y="0"/>
                        <a:ext cx="6141566" cy="6592699"/>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72F995F5-E3B5-49ED-A3F1-BEAE5C3FCBA3}"/>
              </a:ext>
            </a:extLst>
          </p:cNvPr>
          <p:cNvSpPr txBox="1"/>
          <p:nvPr/>
        </p:nvSpPr>
        <p:spPr>
          <a:xfrm>
            <a:off x="1724892" y="3709555"/>
            <a:ext cx="9040090"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a:t>We will be going over just the </a:t>
            </a:r>
            <a:r>
              <a:rPr lang="en-US" sz="2000" b="1" dirty="0"/>
              <a:t>CHANGES</a:t>
            </a:r>
            <a:r>
              <a:rPr lang="en-US" sz="2000" dirty="0"/>
              <a:t>.</a:t>
            </a:r>
          </a:p>
          <a:p>
            <a:endParaRPr lang="en-US" sz="2000" dirty="0"/>
          </a:p>
          <a:p>
            <a:pPr marL="285750" indent="-285750">
              <a:buFont typeface="Arial" panose="020B0604020202020204" pitchFamily="34" charset="0"/>
              <a:buChar char="•"/>
            </a:pPr>
            <a:r>
              <a:rPr lang="en-US" sz="2000" dirty="0"/>
              <a:t>Notate the copy in your folder with your questions or concerns.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We will address your questions at the end.</a:t>
            </a:r>
          </a:p>
          <a:p>
            <a:endParaRPr lang="en-US" sz="2000" dirty="0"/>
          </a:p>
          <a:p>
            <a:pPr marL="285750" indent="-285750">
              <a:buFont typeface="Arial" panose="020B0604020202020204" pitchFamily="34" charset="0"/>
              <a:buChar char="•"/>
            </a:pPr>
            <a:r>
              <a:rPr lang="en-US" sz="2000" dirty="0"/>
              <a:t>The goal is to be able to approve this document as a whole.</a:t>
            </a:r>
          </a:p>
        </p:txBody>
      </p:sp>
    </p:spTree>
    <p:extLst>
      <p:ext uri="{BB962C8B-B14F-4D97-AF65-F5344CB8AC3E}">
        <p14:creationId xmlns:p14="http://schemas.microsoft.com/office/powerpoint/2010/main" val="384989355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C8BA7-5DAD-4B04-A73B-F319DC94470C}"/>
              </a:ext>
            </a:extLst>
          </p:cNvPr>
          <p:cNvSpPr>
            <a:spLocks noGrp="1"/>
          </p:cNvSpPr>
          <p:nvPr>
            <p:ph type="title"/>
          </p:nvPr>
        </p:nvSpPr>
        <p:spPr>
          <a:xfrm>
            <a:off x="685800" y="753532"/>
            <a:ext cx="10820400" cy="575735"/>
          </a:xfrm>
        </p:spPr>
        <p:txBody>
          <a:bodyPr/>
          <a:lstStyle/>
          <a:p>
            <a:r>
              <a:rPr lang="en-US" dirty="0"/>
              <a:t>Sec 1.9 – Page 7 of 18</a:t>
            </a:r>
          </a:p>
        </p:txBody>
      </p:sp>
      <p:sp>
        <p:nvSpPr>
          <p:cNvPr id="4" name="Content Placeholder 3">
            <a:extLst>
              <a:ext uri="{FF2B5EF4-FFF2-40B4-BE49-F238E27FC236}">
                <a16:creationId xmlns:a16="http://schemas.microsoft.com/office/drawing/2014/main" id="{688B7108-465F-438D-84E2-2BAEFAF30B57}"/>
              </a:ext>
            </a:extLst>
          </p:cNvPr>
          <p:cNvSpPr>
            <a:spLocks noGrp="1"/>
          </p:cNvSpPr>
          <p:nvPr>
            <p:ph type="body" sz="half" idx="2"/>
          </p:nvPr>
        </p:nvSpPr>
        <p:spPr>
          <a:xfrm>
            <a:off x="685800" y="829733"/>
            <a:ext cx="10130516" cy="999067"/>
          </a:xfrm>
        </p:spPr>
        <p:txBody>
          <a:bodyPr/>
          <a:lstStyle/>
          <a:p>
            <a:pPr marL="0" indent="0">
              <a:buNone/>
            </a:pPr>
            <a:r>
              <a:rPr lang="en-US" i="1" dirty="0"/>
              <a:t>Topic:  Internal Control – Reconcilement of bank accounts</a:t>
            </a:r>
          </a:p>
        </p:txBody>
      </p:sp>
      <p:pic>
        <p:nvPicPr>
          <p:cNvPr id="7" name="Content Placeholder 6">
            <a:extLst>
              <a:ext uri="{FF2B5EF4-FFF2-40B4-BE49-F238E27FC236}">
                <a16:creationId xmlns:a16="http://schemas.microsoft.com/office/drawing/2014/main" id="{D194D44F-91CA-49B2-8A39-86BE2623A81F}"/>
              </a:ext>
            </a:extLst>
          </p:cNvPr>
          <p:cNvPicPr>
            <a:picLocks noGrp="1" noChangeAspect="1"/>
          </p:cNvPicPr>
          <p:nvPr>
            <p:ph sz="half" idx="4294967295"/>
          </p:nvPr>
        </p:nvPicPr>
        <p:blipFill>
          <a:blip r:embed="rId2"/>
          <a:stretch>
            <a:fillRect/>
          </a:stretch>
        </p:blipFill>
        <p:spPr>
          <a:xfrm>
            <a:off x="914400" y="2328334"/>
            <a:ext cx="10228263" cy="3214687"/>
          </a:xfrm>
        </p:spPr>
      </p:pic>
    </p:spTree>
    <p:extLst>
      <p:ext uri="{BB962C8B-B14F-4D97-AF65-F5344CB8AC3E}">
        <p14:creationId xmlns:p14="http://schemas.microsoft.com/office/powerpoint/2010/main" val="263170125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C8BA7-5DAD-4B04-A73B-F319DC94470C}"/>
              </a:ext>
            </a:extLst>
          </p:cNvPr>
          <p:cNvSpPr>
            <a:spLocks noGrp="1"/>
          </p:cNvSpPr>
          <p:nvPr>
            <p:ph type="title"/>
          </p:nvPr>
        </p:nvSpPr>
        <p:spPr>
          <a:xfrm>
            <a:off x="685800" y="753533"/>
            <a:ext cx="10820400" cy="668868"/>
          </a:xfrm>
        </p:spPr>
        <p:txBody>
          <a:bodyPr/>
          <a:lstStyle/>
          <a:p>
            <a:r>
              <a:rPr lang="en-US" dirty="0"/>
              <a:t>Sec 1.10 – Page 7 of 18</a:t>
            </a:r>
          </a:p>
        </p:txBody>
      </p:sp>
      <p:sp>
        <p:nvSpPr>
          <p:cNvPr id="4" name="Content Placeholder 3">
            <a:extLst>
              <a:ext uri="{FF2B5EF4-FFF2-40B4-BE49-F238E27FC236}">
                <a16:creationId xmlns:a16="http://schemas.microsoft.com/office/drawing/2014/main" id="{688B7108-465F-438D-84E2-2BAEFAF30B57}"/>
              </a:ext>
            </a:extLst>
          </p:cNvPr>
          <p:cNvSpPr>
            <a:spLocks noGrp="1"/>
          </p:cNvSpPr>
          <p:nvPr>
            <p:ph type="body" sz="half" idx="2"/>
          </p:nvPr>
        </p:nvSpPr>
        <p:spPr>
          <a:xfrm>
            <a:off x="685800" y="922867"/>
            <a:ext cx="10130516" cy="999067"/>
          </a:xfrm>
        </p:spPr>
        <p:txBody>
          <a:bodyPr/>
          <a:lstStyle/>
          <a:p>
            <a:pPr marL="0" indent="0">
              <a:buNone/>
            </a:pPr>
            <a:r>
              <a:rPr lang="en-US" i="1" dirty="0"/>
              <a:t>Topic:  Internal Control – Chapter Name</a:t>
            </a:r>
          </a:p>
        </p:txBody>
      </p:sp>
      <p:pic>
        <p:nvPicPr>
          <p:cNvPr id="8" name="Content Placeholder 7">
            <a:extLst>
              <a:ext uri="{FF2B5EF4-FFF2-40B4-BE49-F238E27FC236}">
                <a16:creationId xmlns:a16="http://schemas.microsoft.com/office/drawing/2014/main" id="{47BC586D-9F6D-4928-BCD7-E18D0F4A9E35}"/>
              </a:ext>
            </a:extLst>
          </p:cNvPr>
          <p:cNvPicPr>
            <a:picLocks noGrp="1" noChangeAspect="1"/>
          </p:cNvPicPr>
          <p:nvPr>
            <p:ph sz="half" idx="4294967295"/>
          </p:nvPr>
        </p:nvPicPr>
        <p:blipFill>
          <a:blip r:embed="rId2"/>
          <a:stretch>
            <a:fillRect/>
          </a:stretch>
        </p:blipFill>
        <p:spPr>
          <a:xfrm>
            <a:off x="592668" y="2599267"/>
            <a:ext cx="10820400" cy="1882775"/>
          </a:xfrm>
        </p:spPr>
      </p:pic>
    </p:spTree>
    <p:extLst>
      <p:ext uri="{BB962C8B-B14F-4D97-AF65-F5344CB8AC3E}">
        <p14:creationId xmlns:p14="http://schemas.microsoft.com/office/powerpoint/2010/main" val="27220718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C8BA7-5DAD-4B04-A73B-F319DC94470C}"/>
              </a:ext>
            </a:extLst>
          </p:cNvPr>
          <p:cNvSpPr>
            <a:spLocks noGrp="1"/>
          </p:cNvSpPr>
          <p:nvPr>
            <p:ph type="title"/>
          </p:nvPr>
        </p:nvSpPr>
        <p:spPr>
          <a:xfrm>
            <a:off x="685800" y="753532"/>
            <a:ext cx="10820400" cy="702735"/>
          </a:xfrm>
        </p:spPr>
        <p:txBody>
          <a:bodyPr/>
          <a:lstStyle/>
          <a:p>
            <a:r>
              <a:rPr lang="en-US" dirty="0"/>
              <a:t>Sec 1.11.1, 1.11.2 – Page 8 of 18</a:t>
            </a:r>
          </a:p>
        </p:txBody>
      </p:sp>
      <p:sp>
        <p:nvSpPr>
          <p:cNvPr id="4" name="Content Placeholder 3">
            <a:extLst>
              <a:ext uri="{FF2B5EF4-FFF2-40B4-BE49-F238E27FC236}">
                <a16:creationId xmlns:a16="http://schemas.microsoft.com/office/drawing/2014/main" id="{688B7108-465F-438D-84E2-2BAEFAF30B57}"/>
              </a:ext>
            </a:extLst>
          </p:cNvPr>
          <p:cNvSpPr>
            <a:spLocks noGrp="1"/>
          </p:cNvSpPr>
          <p:nvPr>
            <p:ph type="body" sz="half" idx="2"/>
          </p:nvPr>
        </p:nvSpPr>
        <p:spPr>
          <a:xfrm>
            <a:off x="685800" y="956733"/>
            <a:ext cx="10130516" cy="999067"/>
          </a:xfrm>
        </p:spPr>
        <p:txBody>
          <a:bodyPr/>
          <a:lstStyle/>
          <a:p>
            <a:pPr marL="0" indent="0">
              <a:buNone/>
            </a:pPr>
            <a:r>
              <a:rPr lang="en-US" i="1" dirty="0"/>
              <a:t>Topic:  Internal Control - Permanent Address</a:t>
            </a:r>
          </a:p>
        </p:txBody>
      </p:sp>
      <p:pic>
        <p:nvPicPr>
          <p:cNvPr id="10" name="Content Placeholder 9">
            <a:extLst>
              <a:ext uri="{FF2B5EF4-FFF2-40B4-BE49-F238E27FC236}">
                <a16:creationId xmlns:a16="http://schemas.microsoft.com/office/drawing/2014/main" id="{27CD574C-BF0E-47EB-981D-158B08FABE57}"/>
              </a:ext>
            </a:extLst>
          </p:cNvPr>
          <p:cNvPicPr>
            <a:picLocks noGrp="1" noChangeAspect="1"/>
          </p:cNvPicPr>
          <p:nvPr>
            <p:ph sz="half" idx="4294967295"/>
          </p:nvPr>
        </p:nvPicPr>
        <p:blipFill>
          <a:blip r:embed="rId2"/>
          <a:stretch>
            <a:fillRect/>
          </a:stretch>
        </p:blipFill>
        <p:spPr>
          <a:xfrm>
            <a:off x="778934" y="2040467"/>
            <a:ext cx="10391775" cy="3763962"/>
          </a:xfrm>
        </p:spPr>
      </p:pic>
    </p:spTree>
    <p:extLst>
      <p:ext uri="{BB962C8B-B14F-4D97-AF65-F5344CB8AC3E}">
        <p14:creationId xmlns:p14="http://schemas.microsoft.com/office/powerpoint/2010/main" val="378233321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C8BA7-5DAD-4B04-A73B-F319DC94470C}"/>
              </a:ext>
            </a:extLst>
          </p:cNvPr>
          <p:cNvSpPr>
            <a:spLocks noGrp="1"/>
          </p:cNvSpPr>
          <p:nvPr>
            <p:ph type="title"/>
          </p:nvPr>
        </p:nvSpPr>
        <p:spPr>
          <a:xfrm>
            <a:off x="685800" y="753533"/>
            <a:ext cx="10820400" cy="668868"/>
          </a:xfrm>
        </p:spPr>
        <p:txBody>
          <a:bodyPr/>
          <a:lstStyle/>
          <a:p>
            <a:r>
              <a:rPr lang="en-US" dirty="0"/>
              <a:t>Sec 1.12 – Pages 8 &amp; 9 of 18</a:t>
            </a:r>
          </a:p>
        </p:txBody>
      </p:sp>
      <p:sp>
        <p:nvSpPr>
          <p:cNvPr id="4" name="Content Placeholder 3">
            <a:extLst>
              <a:ext uri="{FF2B5EF4-FFF2-40B4-BE49-F238E27FC236}">
                <a16:creationId xmlns:a16="http://schemas.microsoft.com/office/drawing/2014/main" id="{688B7108-465F-438D-84E2-2BAEFAF30B57}"/>
              </a:ext>
            </a:extLst>
          </p:cNvPr>
          <p:cNvSpPr>
            <a:spLocks noGrp="1"/>
          </p:cNvSpPr>
          <p:nvPr>
            <p:ph type="body" sz="half" idx="2"/>
          </p:nvPr>
        </p:nvSpPr>
        <p:spPr>
          <a:xfrm>
            <a:off x="685800" y="922867"/>
            <a:ext cx="10130516" cy="999067"/>
          </a:xfrm>
        </p:spPr>
        <p:txBody>
          <a:bodyPr>
            <a:normAutofit/>
          </a:bodyPr>
          <a:lstStyle/>
          <a:p>
            <a:pPr marL="0" indent="0">
              <a:buNone/>
            </a:pPr>
            <a:r>
              <a:rPr lang="en-US" i="1" dirty="0"/>
              <a:t>Topic:  Internal Control - Uncashed Checks</a:t>
            </a:r>
          </a:p>
        </p:txBody>
      </p:sp>
      <p:sp>
        <p:nvSpPr>
          <p:cNvPr id="5" name="Content Placeholder 4">
            <a:extLst>
              <a:ext uri="{FF2B5EF4-FFF2-40B4-BE49-F238E27FC236}">
                <a16:creationId xmlns:a16="http://schemas.microsoft.com/office/drawing/2014/main" id="{F9D2EEA6-7C60-413D-BB9F-80F72A9D26CF}"/>
              </a:ext>
            </a:extLst>
          </p:cNvPr>
          <p:cNvSpPr>
            <a:spLocks noGrp="1"/>
          </p:cNvSpPr>
          <p:nvPr>
            <p:ph sz="half" idx="4294967295"/>
          </p:nvPr>
        </p:nvSpPr>
        <p:spPr>
          <a:xfrm>
            <a:off x="737394" y="1921934"/>
            <a:ext cx="10717212" cy="4241800"/>
          </a:xfrm>
          <a:solidFill>
            <a:schemeClr val="tx1">
              <a:lumMod val="95000"/>
            </a:schemeClr>
          </a:solidFill>
        </p:spPr>
        <p:txBody>
          <a:bodyPr>
            <a:normAutofit fontScale="92500" lnSpcReduction="10000"/>
          </a:bodyPr>
          <a:lstStyle/>
          <a:p>
            <a:pPr marL="0" indent="0">
              <a:buNone/>
            </a:pPr>
            <a:r>
              <a:rPr lang="en-US" sz="1800" b="1" i="0" u="none" strike="noStrike" baseline="0" dirty="0">
                <a:solidFill>
                  <a:srgbClr val="B07050"/>
                </a:solidFill>
                <a:latin typeface="Calibri" panose="020F0502020204030204" pitchFamily="34" charset="0"/>
              </a:rPr>
              <a:t>1.12.  </a:t>
            </a:r>
            <a:r>
              <a:rPr lang="en-US" sz="1800" b="0" i="0" u="none" strike="noStrike" baseline="0" dirty="0">
                <a:solidFill>
                  <a:srgbClr val="B07050"/>
                </a:solidFill>
                <a:latin typeface="Calibri" panose="020F0502020204030204" pitchFamily="34" charset="0"/>
              </a:rPr>
              <a:t>Uncashed Checks - Outstanding checks should not remain on the books for more than 180 days without reason.  If the Payee can be contacted and confirm the check is lost, the original check is to be voided and a new check issued.</a:t>
            </a:r>
          </a:p>
          <a:p>
            <a:pPr marL="0" indent="0">
              <a:buNone/>
            </a:pPr>
            <a:r>
              <a:rPr lang="en-US" sz="1800" b="1" i="0" u="none" strike="noStrike" baseline="0" dirty="0">
                <a:solidFill>
                  <a:srgbClr val="B07050"/>
                </a:solidFill>
                <a:latin typeface="Calibri" panose="020F0502020204030204" pitchFamily="34" charset="0"/>
              </a:rPr>
              <a:t>1.12.1.</a:t>
            </a:r>
            <a:r>
              <a:rPr lang="en-US" sz="1800" dirty="0">
                <a:solidFill>
                  <a:srgbClr val="B07050"/>
                </a:solidFill>
                <a:latin typeface="Calibri" panose="020F0502020204030204" pitchFamily="34" charset="0"/>
              </a:rPr>
              <a:t>  </a:t>
            </a:r>
            <a:r>
              <a:rPr lang="en-US" sz="1800" b="0" i="0" u="none" strike="noStrike" baseline="0" dirty="0">
                <a:solidFill>
                  <a:srgbClr val="B07050"/>
                </a:solidFill>
                <a:latin typeface="Calibri" panose="020F0502020204030204" pitchFamily="34" charset="0"/>
              </a:rPr>
              <a:t>90 days outstanding: Treasurer is to use every means available to contact the Payee keeping a record of emails, phone call attempts or letters sent.</a:t>
            </a:r>
          </a:p>
          <a:p>
            <a:pPr marL="0" indent="0">
              <a:buNone/>
            </a:pPr>
            <a:r>
              <a:rPr lang="en-US" sz="1800" b="1" i="0" u="none" strike="noStrike" baseline="0" dirty="0">
                <a:solidFill>
                  <a:srgbClr val="B07050"/>
                </a:solidFill>
                <a:latin typeface="Calibri" panose="020F0502020204030204" pitchFamily="34" charset="0"/>
              </a:rPr>
              <a:t>1.12.2.  </a:t>
            </a:r>
            <a:r>
              <a:rPr lang="en-US" sz="1800" b="0" i="0" u="none" strike="noStrike" baseline="0" dirty="0">
                <a:solidFill>
                  <a:srgbClr val="B07050"/>
                </a:solidFill>
                <a:latin typeface="Calibri" panose="020F0502020204030204" pitchFamily="34" charset="0"/>
              </a:rPr>
              <a:t>180 days outstanding:  </a:t>
            </a:r>
          </a:p>
          <a:p>
            <a:pPr marL="0" indent="0">
              <a:buNone/>
            </a:pPr>
            <a:r>
              <a:rPr lang="en-US" sz="1800" dirty="0">
                <a:solidFill>
                  <a:srgbClr val="B07050"/>
                </a:solidFill>
                <a:latin typeface="Calibri" panose="020F0502020204030204" pitchFamily="34" charset="0"/>
              </a:rPr>
              <a:t>     A)  </a:t>
            </a:r>
            <a:r>
              <a:rPr lang="en-US" sz="1800" b="0" i="0" u="none" strike="noStrike" baseline="0" dirty="0">
                <a:solidFill>
                  <a:srgbClr val="B07050"/>
                </a:solidFill>
                <a:latin typeface="Calibri" panose="020F0502020204030204" pitchFamily="34" charset="0"/>
              </a:rPr>
              <a:t>Treasurer shall make one final attempt to contact the Payee and locate the missing uncashed check.  	Communication must be documented.</a:t>
            </a:r>
          </a:p>
          <a:p>
            <a:pPr marL="0" indent="0">
              <a:buNone/>
            </a:pPr>
            <a:r>
              <a:rPr lang="en-US" sz="1800" b="0" i="0" u="none" strike="noStrike" baseline="0" dirty="0">
                <a:solidFill>
                  <a:srgbClr val="B07050"/>
                </a:solidFill>
                <a:latin typeface="Calibri" panose="020F0502020204030204" pitchFamily="34" charset="0"/>
              </a:rPr>
              <a:t>     B)  At 200 days:</a:t>
            </a:r>
          </a:p>
          <a:p>
            <a:pPr marL="0" indent="0">
              <a:buNone/>
            </a:pPr>
            <a:r>
              <a:rPr lang="en-US" sz="1800" b="0" i="0" u="none" strike="noStrike" baseline="0" dirty="0">
                <a:solidFill>
                  <a:srgbClr val="B07050"/>
                </a:solidFill>
                <a:latin typeface="Calibri" panose="020F0502020204030204" pitchFamily="34" charset="0"/>
              </a:rPr>
              <a:t>          1)  If Payee is a BSMA chapter, auxiliary or member, the original check will be voided  and the funds will revert to 	the issuing organization with no further claim of payment.</a:t>
            </a:r>
          </a:p>
          <a:p>
            <a:pPr marL="0" indent="0">
              <a:buNone/>
            </a:pPr>
            <a:r>
              <a:rPr lang="en-US" sz="1800" b="0" i="0" u="none" strike="noStrike" baseline="0" dirty="0">
                <a:solidFill>
                  <a:srgbClr val="B07050"/>
                </a:solidFill>
                <a:latin typeface="Calibri" panose="020F0502020204030204" pitchFamily="34" charset="0"/>
              </a:rPr>
              <a:t>          2)  If Payee is a Vendor</a:t>
            </a:r>
          </a:p>
          <a:p>
            <a:pPr marL="0" indent="0">
              <a:buNone/>
            </a:pPr>
            <a:r>
              <a:rPr lang="en-US" sz="1800" dirty="0">
                <a:solidFill>
                  <a:srgbClr val="B07050"/>
                </a:solidFill>
                <a:latin typeface="Calibri" panose="020F0502020204030204" pitchFamily="34" charset="0"/>
              </a:rPr>
              <a:t>               </a:t>
            </a:r>
            <a:r>
              <a:rPr lang="en-US" sz="1800" b="0" i="0" u="none" strike="noStrike" baseline="0" dirty="0">
                <a:solidFill>
                  <a:srgbClr val="B07050"/>
                </a:solidFill>
                <a:latin typeface="Calibri" panose="020F0502020204030204" pitchFamily="34" charset="0"/>
              </a:rPr>
              <a:t>a)  Original check will be voided</a:t>
            </a:r>
          </a:p>
          <a:p>
            <a:pPr marL="0" indent="0">
              <a:buNone/>
            </a:pPr>
            <a:r>
              <a:rPr lang="en-US" sz="1800" dirty="0">
                <a:solidFill>
                  <a:srgbClr val="B07050"/>
                </a:solidFill>
                <a:latin typeface="Calibri" panose="020F0502020204030204" pitchFamily="34" charset="0"/>
              </a:rPr>
              <a:t>               b</a:t>
            </a:r>
            <a:r>
              <a:rPr lang="en-US" sz="1800" b="0" i="0" u="none" strike="noStrike" baseline="0" dirty="0">
                <a:solidFill>
                  <a:srgbClr val="B07050"/>
                </a:solidFill>
                <a:latin typeface="Calibri" panose="020F0502020204030204" pitchFamily="34" charset="0"/>
              </a:rPr>
              <a:t>)  Notice will be given and a check will be issued to the respective State treasurer, department of revenue or taxing agency that deals with escheat laws and unclaimed property in the state in which the Payee resides. (Reference The National Association of Unclaimed Property Administrators [NAUPA] website:  https://unclaimed.org). </a:t>
            </a:r>
          </a:p>
          <a:p>
            <a:endParaRPr lang="en-US" dirty="0"/>
          </a:p>
        </p:txBody>
      </p:sp>
    </p:spTree>
    <p:extLst>
      <p:ext uri="{BB962C8B-B14F-4D97-AF65-F5344CB8AC3E}">
        <p14:creationId xmlns:p14="http://schemas.microsoft.com/office/powerpoint/2010/main" val="148419136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F0D15F-406B-4A46-9247-BA82D575F842}"/>
              </a:ext>
            </a:extLst>
          </p:cNvPr>
          <p:cNvSpPr>
            <a:spLocks noGrp="1"/>
          </p:cNvSpPr>
          <p:nvPr>
            <p:ph type="title"/>
          </p:nvPr>
        </p:nvSpPr>
        <p:spPr/>
        <p:txBody>
          <a:bodyPr/>
          <a:lstStyle/>
          <a:p>
            <a:r>
              <a:rPr lang="en-US" dirty="0"/>
              <a:t>Audit FYE 08/31/2019</a:t>
            </a:r>
          </a:p>
        </p:txBody>
      </p:sp>
      <p:sp>
        <p:nvSpPr>
          <p:cNvPr id="5" name="Text Placeholder 4">
            <a:extLst>
              <a:ext uri="{FF2B5EF4-FFF2-40B4-BE49-F238E27FC236}">
                <a16:creationId xmlns:a16="http://schemas.microsoft.com/office/drawing/2014/main" id="{6E502A41-86C4-4587-AFDD-F8071858B211}"/>
              </a:ext>
            </a:extLst>
          </p:cNvPr>
          <p:cNvSpPr>
            <a:spLocks noGrp="1"/>
          </p:cNvSpPr>
          <p:nvPr>
            <p:ph type="body" idx="1"/>
          </p:nvPr>
        </p:nvSpPr>
        <p:spPr/>
        <p:txBody>
          <a:bodyPr/>
          <a:lstStyle/>
          <a:p>
            <a:pPr algn="ctr"/>
            <a:r>
              <a:rPr lang="en-US" dirty="0"/>
              <a:t>Auditor’s Opinion</a:t>
            </a:r>
          </a:p>
        </p:txBody>
      </p:sp>
      <p:sp>
        <p:nvSpPr>
          <p:cNvPr id="8" name="Text Placeholder 7">
            <a:extLst>
              <a:ext uri="{FF2B5EF4-FFF2-40B4-BE49-F238E27FC236}">
                <a16:creationId xmlns:a16="http://schemas.microsoft.com/office/drawing/2014/main" id="{3675D869-68E8-4586-9210-6E75E65F2729}"/>
              </a:ext>
            </a:extLst>
          </p:cNvPr>
          <p:cNvSpPr>
            <a:spLocks noGrp="1"/>
          </p:cNvSpPr>
          <p:nvPr>
            <p:ph type="body" sz="half" idx="15"/>
          </p:nvPr>
        </p:nvSpPr>
        <p:spPr/>
        <p:txBody>
          <a:bodyPr/>
          <a:lstStyle/>
          <a:p>
            <a:endParaRPr lang="en-US" dirty="0"/>
          </a:p>
        </p:txBody>
      </p:sp>
      <p:sp>
        <p:nvSpPr>
          <p:cNvPr id="6" name="Text Placeholder 5">
            <a:extLst>
              <a:ext uri="{FF2B5EF4-FFF2-40B4-BE49-F238E27FC236}">
                <a16:creationId xmlns:a16="http://schemas.microsoft.com/office/drawing/2014/main" id="{8A4BD430-B971-4957-8829-007C2F527681}"/>
              </a:ext>
            </a:extLst>
          </p:cNvPr>
          <p:cNvSpPr>
            <a:spLocks noGrp="1"/>
          </p:cNvSpPr>
          <p:nvPr>
            <p:ph type="body" sz="quarter" idx="3"/>
          </p:nvPr>
        </p:nvSpPr>
        <p:spPr/>
        <p:txBody>
          <a:bodyPr/>
          <a:lstStyle/>
          <a:p>
            <a:pPr algn="ctr"/>
            <a:r>
              <a:rPr lang="en-US" dirty="0"/>
              <a:t>“Balance Sheet”</a:t>
            </a:r>
          </a:p>
        </p:txBody>
      </p:sp>
      <p:sp>
        <p:nvSpPr>
          <p:cNvPr id="9" name="Text Placeholder 8">
            <a:extLst>
              <a:ext uri="{FF2B5EF4-FFF2-40B4-BE49-F238E27FC236}">
                <a16:creationId xmlns:a16="http://schemas.microsoft.com/office/drawing/2014/main" id="{3C0B5812-9E3C-4067-9E2A-3C2E4B5E92E2}"/>
              </a:ext>
            </a:extLst>
          </p:cNvPr>
          <p:cNvSpPr>
            <a:spLocks noGrp="1"/>
          </p:cNvSpPr>
          <p:nvPr>
            <p:ph type="body" sz="half" idx="16"/>
          </p:nvPr>
        </p:nvSpPr>
        <p:spPr/>
        <p:txBody>
          <a:bodyPr/>
          <a:lstStyle/>
          <a:p>
            <a:endParaRPr lang="en-US" dirty="0"/>
          </a:p>
        </p:txBody>
      </p:sp>
      <p:sp>
        <p:nvSpPr>
          <p:cNvPr id="7" name="Text Placeholder 6">
            <a:extLst>
              <a:ext uri="{FF2B5EF4-FFF2-40B4-BE49-F238E27FC236}">
                <a16:creationId xmlns:a16="http://schemas.microsoft.com/office/drawing/2014/main" id="{6A6D6C37-E8C0-419B-8B40-CA669A61FD9A}"/>
              </a:ext>
            </a:extLst>
          </p:cNvPr>
          <p:cNvSpPr>
            <a:spLocks noGrp="1"/>
          </p:cNvSpPr>
          <p:nvPr>
            <p:ph type="body" sz="quarter" idx="13"/>
          </p:nvPr>
        </p:nvSpPr>
        <p:spPr/>
        <p:txBody>
          <a:bodyPr/>
          <a:lstStyle/>
          <a:p>
            <a:pPr algn="ctr"/>
            <a:r>
              <a:rPr lang="en-US" dirty="0"/>
              <a:t>“Income Statement”</a:t>
            </a:r>
          </a:p>
        </p:txBody>
      </p:sp>
      <p:sp>
        <p:nvSpPr>
          <p:cNvPr id="10" name="Text Placeholder 9">
            <a:extLst>
              <a:ext uri="{FF2B5EF4-FFF2-40B4-BE49-F238E27FC236}">
                <a16:creationId xmlns:a16="http://schemas.microsoft.com/office/drawing/2014/main" id="{9E3C2CFE-AD91-4794-BDAD-1189532170E6}"/>
              </a:ext>
            </a:extLst>
          </p:cNvPr>
          <p:cNvSpPr>
            <a:spLocks noGrp="1"/>
          </p:cNvSpPr>
          <p:nvPr>
            <p:ph type="body" sz="half" idx="17"/>
          </p:nvPr>
        </p:nvSpPr>
        <p:spPr/>
        <p:txBody>
          <a:bodyPr/>
          <a:lstStyle/>
          <a:p>
            <a:endParaRPr lang="en-US" dirty="0"/>
          </a:p>
        </p:txBody>
      </p:sp>
      <p:pic>
        <p:nvPicPr>
          <p:cNvPr id="12" name="Picture 11">
            <a:extLst>
              <a:ext uri="{FF2B5EF4-FFF2-40B4-BE49-F238E27FC236}">
                <a16:creationId xmlns:a16="http://schemas.microsoft.com/office/drawing/2014/main" id="{82FF960D-6947-469B-B204-CD7E88BD6D61}"/>
              </a:ext>
            </a:extLst>
          </p:cNvPr>
          <p:cNvPicPr>
            <a:picLocks noChangeAspect="1"/>
          </p:cNvPicPr>
          <p:nvPr/>
        </p:nvPicPr>
        <p:blipFill>
          <a:blip r:embed="rId2"/>
          <a:stretch>
            <a:fillRect/>
          </a:stretch>
        </p:blipFill>
        <p:spPr>
          <a:xfrm>
            <a:off x="1168783" y="2904067"/>
            <a:ext cx="2561296" cy="3314618"/>
          </a:xfrm>
          <a:prstGeom prst="rect">
            <a:avLst/>
          </a:prstGeom>
        </p:spPr>
      </p:pic>
      <p:pic>
        <p:nvPicPr>
          <p:cNvPr id="14" name="Picture 13">
            <a:extLst>
              <a:ext uri="{FF2B5EF4-FFF2-40B4-BE49-F238E27FC236}">
                <a16:creationId xmlns:a16="http://schemas.microsoft.com/office/drawing/2014/main" id="{6BDB2016-8A78-4A78-86C4-7232E186D8EE}"/>
              </a:ext>
            </a:extLst>
          </p:cNvPr>
          <p:cNvPicPr>
            <a:picLocks noChangeAspect="1"/>
          </p:cNvPicPr>
          <p:nvPr/>
        </p:nvPicPr>
        <p:blipFill>
          <a:blip r:embed="rId3"/>
          <a:stretch>
            <a:fillRect/>
          </a:stretch>
        </p:blipFill>
        <p:spPr>
          <a:xfrm>
            <a:off x="4846740" y="2904067"/>
            <a:ext cx="2561296" cy="3314618"/>
          </a:xfrm>
          <a:prstGeom prst="rect">
            <a:avLst/>
          </a:prstGeom>
        </p:spPr>
      </p:pic>
      <p:pic>
        <p:nvPicPr>
          <p:cNvPr id="16" name="Picture 15">
            <a:extLst>
              <a:ext uri="{FF2B5EF4-FFF2-40B4-BE49-F238E27FC236}">
                <a16:creationId xmlns:a16="http://schemas.microsoft.com/office/drawing/2014/main" id="{9D713450-C726-42E5-8EF8-8CCB4BB8FC79}"/>
              </a:ext>
            </a:extLst>
          </p:cNvPr>
          <p:cNvPicPr>
            <a:picLocks noChangeAspect="1"/>
          </p:cNvPicPr>
          <p:nvPr/>
        </p:nvPicPr>
        <p:blipFill>
          <a:blip r:embed="rId4"/>
          <a:stretch>
            <a:fillRect/>
          </a:stretch>
        </p:blipFill>
        <p:spPr>
          <a:xfrm>
            <a:off x="8485470" y="2904067"/>
            <a:ext cx="2563148" cy="3317015"/>
          </a:xfrm>
          <a:prstGeom prst="rect">
            <a:avLst/>
          </a:prstGeom>
        </p:spPr>
      </p:pic>
    </p:spTree>
    <p:extLst>
      <p:ext uri="{BB962C8B-B14F-4D97-AF65-F5344CB8AC3E}">
        <p14:creationId xmlns:p14="http://schemas.microsoft.com/office/powerpoint/2010/main" val="421868244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C8BA7-5DAD-4B04-A73B-F319DC94470C}"/>
              </a:ext>
            </a:extLst>
          </p:cNvPr>
          <p:cNvSpPr>
            <a:spLocks noGrp="1"/>
          </p:cNvSpPr>
          <p:nvPr>
            <p:ph type="title"/>
          </p:nvPr>
        </p:nvSpPr>
        <p:spPr>
          <a:xfrm>
            <a:off x="685800" y="753532"/>
            <a:ext cx="10820400" cy="753535"/>
          </a:xfrm>
        </p:spPr>
        <p:txBody>
          <a:bodyPr/>
          <a:lstStyle/>
          <a:p>
            <a:r>
              <a:rPr lang="en-US" dirty="0"/>
              <a:t>Sec 3.1.8 – Page 11 of 18</a:t>
            </a:r>
          </a:p>
        </p:txBody>
      </p:sp>
      <p:sp>
        <p:nvSpPr>
          <p:cNvPr id="4" name="Content Placeholder 3">
            <a:extLst>
              <a:ext uri="{FF2B5EF4-FFF2-40B4-BE49-F238E27FC236}">
                <a16:creationId xmlns:a16="http://schemas.microsoft.com/office/drawing/2014/main" id="{688B7108-465F-438D-84E2-2BAEFAF30B57}"/>
              </a:ext>
            </a:extLst>
          </p:cNvPr>
          <p:cNvSpPr>
            <a:spLocks noGrp="1"/>
          </p:cNvSpPr>
          <p:nvPr>
            <p:ph type="body" sz="half" idx="2"/>
          </p:nvPr>
        </p:nvSpPr>
        <p:spPr>
          <a:xfrm>
            <a:off x="685800" y="1000124"/>
            <a:ext cx="10130516" cy="999067"/>
          </a:xfrm>
        </p:spPr>
        <p:txBody>
          <a:bodyPr>
            <a:normAutofit/>
          </a:bodyPr>
          <a:lstStyle/>
          <a:p>
            <a:pPr marL="0" indent="0">
              <a:buNone/>
            </a:pPr>
            <a:r>
              <a:rPr lang="en-US" i="1" dirty="0"/>
              <a:t>Topic:  Expenditures Policies - Refunds</a:t>
            </a:r>
          </a:p>
        </p:txBody>
      </p:sp>
      <p:pic>
        <p:nvPicPr>
          <p:cNvPr id="9" name="Content Placeholder 8">
            <a:extLst>
              <a:ext uri="{FF2B5EF4-FFF2-40B4-BE49-F238E27FC236}">
                <a16:creationId xmlns:a16="http://schemas.microsoft.com/office/drawing/2014/main" id="{E5CA4723-2D05-4C9E-BF32-FA326BF5DCF8}"/>
              </a:ext>
            </a:extLst>
          </p:cNvPr>
          <p:cNvPicPr>
            <a:picLocks noGrp="1" noChangeAspect="1"/>
          </p:cNvPicPr>
          <p:nvPr>
            <p:ph sz="half" idx="4294967295"/>
          </p:nvPr>
        </p:nvPicPr>
        <p:blipFill>
          <a:blip r:embed="rId2"/>
          <a:stretch>
            <a:fillRect/>
          </a:stretch>
        </p:blipFill>
        <p:spPr>
          <a:xfrm>
            <a:off x="562769" y="2149476"/>
            <a:ext cx="11045032" cy="2119313"/>
          </a:xfrm>
        </p:spPr>
      </p:pic>
    </p:spTree>
    <p:extLst>
      <p:ext uri="{BB962C8B-B14F-4D97-AF65-F5344CB8AC3E}">
        <p14:creationId xmlns:p14="http://schemas.microsoft.com/office/powerpoint/2010/main" val="360412776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C8BA7-5DAD-4B04-A73B-F319DC94470C}"/>
              </a:ext>
            </a:extLst>
          </p:cNvPr>
          <p:cNvSpPr>
            <a:spLocks noGrp="1"/>
          </p:cNvSpPr>
          <p:nvPr>
            <p:ph type="title"/>
          </p:nvPr>
        </p:nvSpPr>
        <p:spPr>
          <a:xfrm>
            <a:off x="685800" y="753532"/>
            <a:ext cx="10820400" cy="762001"/>
          </a:xfrm>
        </p:spPr>
        <p:txBody>
          <a:bodyPr/>
          <a:lstStyle/>
          <a:p>
            <a:r>
              <a:rPr lang="en-US" dirty="0"/>
              <a:t>Sec 3.4 – Page 13 of 18</a:t>
            </a:r>
          </a:p>
        </p:txBody>
      </p:sp>
      <p:sp>
        <p:nvSpPr>
          <p:cNvPr id="4" name="Content Placeholder 3">
            <a:extLst>
              <a:ext uri="{FF2B5EF4-FFF2-40B4-BE49-F238E27FC236}">
                <a16:creationId xmlns:a16="http://schemas.microsoft.com/office/drawing/2014/main" id="{688B7108-465F-438D-84E2-2BAEFAF30B57}"/>
              </a:ext>
            </a:extLst>
          </p:cNvPr>
          <p:cNvSpPr>
            <a:spLocks noGrp="1"/>
          </p:cNvSpPr>
          <p:nvPr>
            <p:ph type="body" sz="half" idx="2"/>
          </p:nvPr>
        </p:nvSpPr>
        <p:spPr>
          <a:xfrm>
            <a:off x="685800" y="948266"/>
            <a:ext cx="10130516" cy="999067"/>
          </a:xfrm>
        </p:spPr>
        <p:txBody>
          <a:bodyPr>
            <a:normAutofit/>
          </a:bodyPr>
          <a:lstStyle/>
          <a:p>
            <a:pPr marL="0" indent="0">
              <a:buNone/>
            </a:pPr>
            <a:r>
              <a:rPr lang="en-US" i="1" dirty="0"/>
              <a:t>Topic:  Expenditures Policies – Expenditures NOT Authorized</a:t>
            </a:r>
          </a:p>
        </p:txBody>
      </p:sp>
      <p:pic>
        <p:nvPicPr>
          <p:cNvPr id="10" name="Content Placeholder 9">
            <a:extLst>
              <a:ext uri="{FF2B5EF4-FFF2-40B4-BE49-F238E27FC236}">
                <a16:creationId xmlns:a16="http://schemas.microsoft.com/office/drawing/2014/main" id="{0D014D10-70F6-48C4-B511-4CC743BE75B4}"/>
              </a:ext>
            </a:extLst>
          </p:cNvPr>
          <p:cNvPicPr>
            <a:picLocks noGrp="1" noChangeAspect="1"/>
          </p:cNvPicPr>
          <p:nvPr>
            <p:ph sz="half" idx="4294967295"/>
          </p:nvPr>
        </p:nvPicPr>
        <p:blipFill>
          <a:blip r:embed="rId2"/>
          <a:stretch>
            <a:fillRect/>
          </a:stretch>
        </p:blipFill>
        <p:spPr>
          <a:xfrm>
            <a:off x="685800" y="2389718"/>
            <a:ext cx="10779125" cy="2520950"/>
          </a:xfrm>
        </p:spPr>
      </p:pic>
    </p:spTree>
    <p:extLst>
      <p:ext uri="{BB962C8B-B14F-4D97-AF65-F5344CB8AC3E}">
        <p14:creationId xmlns:p14="http://schemas.microsoft.com/office/powerpoint/2010/main" val="262677241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C8BA7-5DAD-4B04-A73B-F319DC94470C}"/>
              </a:ext>
            </a:extLst>
          </p:cNvPr>
          <p:cNvSpPr>
            <a:spLocks noGrp="1"/>
          </p:cNvSpPr>
          <p:nvPr>
            <p:ph type="title"/>
          </p:nvPr>
        </p:nvSpPr>
        <p:spPr>
          <a:xfrm>
            <a:off x="685800" y="753533"/>
            <a:ext cx="10820400" cy="846668"/>
          </a:xfrm>
        </p:spPr>
        <p:txBody>
          <a:bodyPr/>
          <a:lstStyle/>
          <a:p>
            <a:r>
              <a:rPr lang="en-US" dirty="0"/>
              <a:t>Sec 4.1.8 – Page 16 of 18</a:t>
            </a:r>
          </a:p>
        </p:txBody>
      </p:sp>
      <p:sp>
        <p:nvSpPr>
          <p:cNvPr id="4" name="Content Placeholder 3">
            <a:extLst>
              <a:ext uri="{FF2B5EF4-FFF2-40B4-BE49-F238E27FC236}">
                <a16:creationId xmlns:a16="http://schemas.microsoft.com/office/drawing/2014/main" id="{688B7108-465F-438D-84E2-2BAEFAF30B57}"/>
              </a:ext>
            </a:extLst>
          </p:cNvPr>
          <p:cNvSpPr>
            <a:spLocks noGrp="1"/>
          </p:cNvSpPr>
          <p:nvPr>
            <p:ph type="body" sz="half" idx="2"/>
          </p:nvPr>
        </p:nvSpPr>
        <p:spPr>
          <a:xfrm>
            <a:off x="685800" y="1007533"/>
            <a:ext cx="10130516" cy="999067"/>
          </a:xfrm>
        </p:spPr>
        <p:txBody>
          <a:bodyPr>
            <a:normAutofit/>
          </a:bodyPr>
          <a:lstStyle/>
          <a:p>
            <a:pPr marL="0" indent="0">
              <a:buNone/>
            </a:pPr>
            <a:r>
              <a:rPr lang="en-US" i="1" dirty="0"/>
              <a:t>Topic:  Expenditures Policies – Chapter Convention Delegate expenses</a:t>
            </a:r>
          </a:p>
        </p:txBody>
      </p:sp>
      <p:pic>
        <p:nvPicPr>
          <p:cNvPr id="12" name="Content Placeholder 11">
            <a:extLst>
              <a:ext uri="{FF2B5EF4-FFF2-40B4-BE49-F238E27FC236}">
                <a16:creationId xmlns:a16="http://schemas.microsoft.com/office/drawing/2014/main" id="{F61FFCD0-312C-492B-B054-E51CE223B9D7}"/>
              </a:ext>
            </a:extLst>
          </p:cNvPr>
          <p:cNvPicPr>
            <a:picLocks noGrp="1" noChangeAspect="1"/>
          </p:cNvPicPr>
          <p:nvPr>
            <p:ph sz="half" idx="4294967295"/>
          </p:nvPr>
        </p:nvPicPr>
        <p:blipFill>
          <a:blip r:embed="rId2"/>
          <a:stretch>
            <a:fillRect/>
          </a:stretch>
        </p:blipFill>
        <p:spPr>
          <a:xfrm>
            <a:off x="744537" y="2006600"/>
            <a:ext cx="10702925" cy="3324225"/>
          </a:xfrm>
        </p:spPr>
      </p:pic>
    </p:spTree>
    <p:extLst>
      <p:ext uri="{BB962C8B-B14F-4D97-AF65-F5344CB8AC3E}">
        <p14:creationId xmlns:p14="http://schemas.microsoft.com/office/powerpoint/2010/main" val="348221760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91A4EDA0-752E-487F-A968-DAF3A038062B}"/>
              </a:ext>
            </a:extLst>
          </p:cNvPr>
          <p:cNvGraphicFramePr>
            <a:graphicFrameLocks noChangeAspect="1"/>
          </p:cNvGraphicFramePr>
          <p:nvPr>
            <p:extLst>
              <p:ext uri="{D42A27DB-BD31-4B8C-83A1-F6EECF244321}">
                <p14:modId xmlns:p14="http://schemas.microsoft.com/office/powerpoint/2010/main" val="3798847350"/>
              </p:ext>
            </p:extLst>
          </p:nvPr>
        </p:nvGraphicFramePr>
        <p:xfrm>
          <a:off x="3025217" y="0"/>
          <a:ext cx="6141566" cy="6592699"/>
        </p:xfrm>
        <a:graphic>
          <a:graphicData uri="http://schemas.openxmlformats.org/presentationml/2006/ole">
            <mc:AlternateContent xmlns:mc="http://schemas.openxmlformats.org/markup-compatibility/2006">
              <mc:Choice xmlns:v="urn:schemas-microsoft-com:vml" Requires="v">
                <p:oleObj name="Document" r:id="rId2" imgW="5705280" imgH="6124320" progId="WP19Doc">
                  <p:embed/>
                </p:oleObj>
              </mc:Choice>
              <mc:Fallback>
                <p:oleObj name="Document" r:id="rId2" imgW="5705280" imgH="6124320" progId="WP19Doc">
                  <p:embed/>
                  <p:pic>
                    <p:nvPicPr>
                      <p:cNvPr id="4" name="Object 3">
                        <a:extLst>
                          <a:ext uri="{FF2B5EF4-FFF2-40B4-BE49-F238E27FC236}">
                            <a16:creationId xmlns:a16="http://schemas.microsoft.com/office/drawing/2014/main" id="{91A4EDA0-752E-487F-A968-DAF3A038062B}"/>
                          </a:ext>
                        </a:extLst>
                      </p:cNvPr>
                      <p:cNvPicPr/>
                      <p:nvPr/>
                    </p:nvPicPr>
                    <p:blipFill>
                      <a:blip r:embed="rId3"/>
                      <a:stretch>
                        <a:fillRect/>
                      </a:stretch>
                    </p:blipFill>
                    <p:spPr>
                      <a:xfrm>
                        <a:off x="3025217" y="0"/>
                        <a:ext cx="6141566" cy="6592699"/>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72F995F5-E3B5-49ED-A3F1-BEAE5C3FCBA3}"/>
              </a:ext>
            </a:extLst>
          </p:cNvPr>
          <p:cNvSpPr txBox="1"/>
          <p:nvPr/>
        </p:nvSpPr>
        <p:spPr>
          <a:xfrm>
            <a:off x="716973" y="3709554"/>
            <a:ext cx="10650682" cy="2062103"/>
          </a:xfrm>
          <a:prstGeom prst="rect">
            <a:avLst/>
          </a:prstGeom>
          <a:noFill/>
        </p:spPr>
        <p:txBody>
          <a:bodyPr wrap="square" rtlCol="0">
            <a:spAutoFit/>
          </a:bodyPr>
          <a:lstStyle/>
          <a:p>
            <a:pPr marL="285750" indent="-285750">
              <a:buFont typeface="Arial" panose="020B0604020202020204" pitchFamily="34" charset="0"/>
              <a:buChar char="•"/>
            </a:pPr>
            <a:r>
              <a:rPr lang="en-US" sz="3200" dirty="0"/>
              <a:t>Time for Questions, Concerns, Proposed Changes</a:t>
            </a:r>
          </a:p>
          <a:p>
            <a:endParaRPr lang="en-US" sz="3200" dirty="0"/>
          </a:p>
          <a:p>
            <a:pPr marL="285750" indent="-285750">
              <a:buFont typeface="Arial" panose="020B0604020202020204" pitchFamily="34" charset="0"/>
              <a:buChar char="•"/>
            </a:pPr>
            <a:r>
              <a:rPr lang="en-US" sz="3200" dirty="0"/>
              <a:t>We will take these in the order in which they were presented</a:t>
            </a:r>
          </a:p>
        </p:txBody>
      </p:sp>
    </p:spTree>
    <p:extLst>
      <p:ext uri="{BB962C8B-B14F-4D97-AF65-F5344CB8AC3E}">
        <p14:creationId xmlns:p14="http://schemas.microsoft.com/office/powerpoint/2010/main" val="34114360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ounded Rectangle 11">
            <a:extLst>
              <a:ext uri="{FF2B5EF4-FFF2-40B4-BE49-F238E27FC236}">
                <a16:creationId xmlns:a16="http://schemas.microsoft.com/office/drawing/2014/main" id="{4BCC8B00-7646-4C46-8DD7-701BCBEA98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03" y="643464"/>
            <a:ext cx="10905195" cy="5571072"/>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Image for Blue Light Blur Background HD Image Download Free | Art and craft  videos, Arts and crafts interiors, Arts and crafts for teens">
            <a:extLst>
              <a:ext uri="{FF2B5EF4-FFF2-40B4-BE49-F238E27FC236}">
                <a16:creationId xmlns:a16="http://schemas.microsoft.com/office/drawing/2014/main" id="{01B11F2F-CE3C-4492-B754-C4E566E042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228" b="11521"/>
          <a:stretch/>
        </p:blipFill>
        <p:spPr bwMode="auto">
          <a:xfrm>
            <a:off x="870204" y="873252"/>
            <a:ext cx="10451592" cy="5111496"/>
          </a:xfrm>
          <a:prstGeom prst="rect">
            <a:avLst/>
          </a:prstGeom>
          <a:noFill/>
          <a:ln w="31750" cap="sq">
            <a:no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91330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798FC-B860-44D7-8789-D82BFF5C6CC8}"/>
              </a:ext>
            </a:extLst>
          </p:cNvPr>
          <p:cNvSpPr>
            <a:spLocks noGrp="1"/>
          </p:cNvSpPr>
          <p:nvPr>
            <p:ph type="title"/>
          </p:nvPr>
        </p:nvSpPr>
        <p:spPr/>
        <p:txBody>
          <a:bodyPr>
            <a:normAutofit/>
          </a:bodyPr>
          <a:lstStyle/>
          <a:p>
            <a:r>
              <a:rPr lang="en-US" dirty="0"/>
              <a:t>Financial Presentation Content</a:t>
            </a:r>
          </a:p>
        </p:txBody>
      </p:sp>
      <p:graphicFrame>
        <p:nvGraphicFramePr>
          <p:cNvPr id="5" name="Content Placeholder 2">
            <a:extLst>
              <a:ext uri="{FF2B5EF4-FFF2-40B4-BE49-F238E27FC236}">
                <a16:creationId xmlns:a16="http://schemas.microsoft.com/office/drawing/2014/main" id="{367B77C9-2F3F-497D-9796-08B6D313FE59}"/>
              </a:ext>
            </a:extLst>
          </p:cNvPr>
          <p:cNvGraphicFramePr>
            <a:graphicFrameLocks noGrp="1"/>
          </p:cNvGraphicFramePr>
          <p:nvPr>
            <p:ph idx="1"/>
            <p:extLst>
              <p:ext uri="{D42A27DB-BD31-4B8C-83A1-F6EECF244321}">
                <p14:modId xmlns:p14="http://schemas.microsoft.com/office/powerpoint/2010/main" val="484341519"/>
              </p:ext>
            </p:extLst>
          </p:nvPr>
        </p:nvGraphicFramePr>
        <p:xfrm>
          <a:off x="685800" y="2441051"/>
          <a:ext cx="10820400" cy="3530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8807A513-2DF2-426D-8A7B-4FA67BAE0479}"/>
              </a:ext>
            </a:extLst>
          </p:cNvPr>
          <p:cNvSpPr txBox="1"/>
          <p:nvPr/>
        </p:nvSpPr>
        <p:spPr>
          <a:xfrm>
            <a:off x="2829984" y="3044279"/>
            <a:ext cx="664633" cy="769441"/>
          </a:xfrm>
          <a:prstGeom prst="rect">
            <a:avLst/>
          </a:prstGeom>
          <a:noFill/>
        </p:spPr>
        <p:txBody>
          <a:bodyPr wrap="square" rtlCol="0">
            <a:spAutoFit/>
          </a:bodyPr>
          <a:lstStyle/>
          <a:p>
            <a:r>
              <a:rPr lang="en-US" sz="4400" b="1" dirty="0">
                <a:solidFill>
                  <a:schemeClr val="accent5">
                    <a:lumMod val="50000"/>
                  </a:schemeClr>
                </a:solidFill>
                <a:latin typeface="Wingdings 2" panose="05020102010507070707" pitchFamily="18" charset="2"/>
              </a:rPr>
              <a:t>P</a:t>
            </a:r>
          </a:p>
        </p:txBody>
      </p:sp>
      <p:sp>
        <p:nvSpPr>
          <p:cNvPr id="9" name="TextBox 8">
            <a:extLst>
              <a:ext uri="{FF2B5EF4-FFF2-40B4-BE49-F238E27FC236}">
                <a16:creationId xmlns:a16="http://schemas.microsoft.com/office/drawing/2014/main" id="{520942E7-8C71-444E-B9D0-5480F7B6550A}"/>
              </a:ext>
            </a:extLst>
          </p:cNvPr>
          <p:cNvSpPr txBox="1"/>
          <p:nvPr/>
        </p:nvSpPr>
        <p:spPr>
          <a:xfrm>
            <a:off x="5812367" y="3044279"/>
            <a:ext cx="567266" cy="769441"/>
          </a:xfrm>
          <a:prstGeom prst="rect">
            <a:avLst/>
          </a:prstGeom>
          <a:noFill/>
        </p:spPr>
        <p:txBody>
          <a:bodyPr wrap="square" rtlCol="0">
            <a:spAutoFit/>
          </a:bodyPr>
          <a:lstStyle/>
          <a:p>
            <a:r>
              <a:rPr lang="en-US" sz="4400" b="1" dirty="0">
                <a:solidFill>
                  <a:schemeClr val="accent5">
                    <a:lumMod val="50000"/>
                  </a:schemeClr>
                </a:solidFill>
                <a:latin typeface="Wingdings 2" panose="05020102010507070707" pitchFamily="18" charset="2"/>
              </a:rPr>
              <a:t>P</a:t>
            </a:r>
          </a:p>
        </p:txBody>
      </p:sp>
      <p:sp>
        <p:nvSpPr>
          <p:cNvPr id="3" name="TextBox 2">
            <a:extLst>
              <a:ext uri="{FF2B5EF4-FFF2-40B4-BE49-F238E27FC236}">
                <a16:creationId xmlns:a16="http://schemas.microsoft.com/office/drawing/2014/main" id="{D7FDD8FF-6852-49BA-A235-9B2E0207F6CB}"/>
              </a:ext>
            </a:extLst>
          </p:cNvPr>
          <p:cNvSpPr txBox="1"/>
          <p:nvPr/>
        </p:nvSpPr>
        <p:spPr>
          <a:xfrm>
            <a:off x="8881534" y="3107267"/>
            <a:ext cx="567267" cy="769441"/>
          </a:xfrm>
          <a:prstGeom prst="rect">
            <a:avLst/>
          </a:prstGeom>
          <a:noFill/>
        </p:spPr>
        <p:txBody>
          <a:bodyPr wrap="square" rtlCol="0">
            <a:spAutoFit/>
          </a:bodyPr>
          <a:lstStyle/>
          <a:p>
            <a:r>
              <a:rPr lang="en-US" sz="4400" b="1" dirty="0">
                <a:solidFill>
                  <a:srgbClr val="FFFF00"/>
                </a:solidFill>
                <a:latin typeface="Wingdings 2" panose="05020102010507070707" pitchFamily="18" charset="2"/>
              </a:rPr>
              <a:t>P</a:t>
            </a:r>
          </a:p>
        </p:txBody>
      </p:sp>
      <p:sp>
        <p:nvSpPr>
          <p:cNvPr id="4" name="TextBox 3">
            <a:extLst>
              <a:ext uri="{FF2B5EF4-FFF2-40B4-BE49-F238E27FC236}">
                <a16:creationId xmlns:a16="http://schemas.microsoft.com/office/drawing/2014/main" id="{A4277053-C9C4-49FD-99B8-289E5CE94823}"/>
              </a:ext>
            </a:extLst>
          </p:cNvPr>
          <p:cNvSpPr txBox="1"/>
          <p:nvPr/>
        </p:nvSpPr>
        <p:spPr>
          <a:xfrm>
            <a:off x="2829984" y="5070763"/>
            <a:ext cx="617477" cy="769441"/>
          </a:xfrm>
          <a:prstGeom prst="rect">
            <a:avLst/>
          </a:prstGeom>
          <a:noFill/>
        </p:spPr>
        <p:txBody>
          <a:bodyPr wrap="none" rtlCol="0">
            <a:spAutoFit/>
          </a:bodyPr>
          <a:lstStyle/>
          <a:p>
            <a:r>
              <a:rPr lang="en-US" sz="4400" b="1" dirty="0">
                <a:solidFill>
                  <a:schemeClr val="accent5">
                    <a:lumMod val="50000"/>
                  </a:schemeClr>
                </a:solidFill>
                <a:latin typeface="Wingdings 2" panose="05020102010507070707" pitchFamily="18" charset="2"/>
              </a:rPr>
              <a:t>P</a:t>
            </a:r>
          </a:p>
        </p:txBody>
      </p:sp>
    </p:spTree>
    <p:extLst>
      <p:ext uri="{BB962C8B-B14F-4D97-AF65-F5344CB8AC3E}">
        <p14:creationId xmlns:p14="http://schemas.microsoft.com/office/powerpoint/2010/main" val="369298684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D3042-933B-45C3-88C5-D9DA7871C7E1}"/>
              </a:ext>
            </a:extLst>
          </p:cNvPr>
          <p:cNvSpPr>
            <a:spLocks noGrp="1"/>
          </p:cNvSpPr>
          <p:nvPr>
            <p:ph type="title"/>
          </p:nvPr>
        </p:nvSpPr>
        <p:spPr>
          <a:xfrm>
            <a:off x="685800" y="753532"/>
            <a:ext cx="10820400" cy="1336525"/>
          </a:xfrm>
        </p:spPr>
        <p:txBody>
          <a:bodyPr/>
          <a:lstStyle/>
          <a:p>
            <a:r>
              <a:rPr lang="en-US" dirty="0"/>
              <a:t>Donation Selection</a:t>
            </a:r>
          </a:p>
        </p:txBody>
      </p:sp>
      <p:sp>
        <p:nvSpPr>
          <p:cNvPr id="3" name="Content Placeholder 2">
            <a:extLst>
              <a:ext uri="{FF2B5EF4-FFF2-40B4-BE49-F238E27FC236}">
                <a16:creationId xmlns:a16="http://schemas.microsoft.com/office/drawing/2014/main" id="{CFFFED6A-8F99-4E9E-B54C-3CEB250D569C}"/>
              </a:ext>
            </a:extLst>
          </p:cNvPr>
          <p:cNvSpPr>
            <a:spLocks noGrp="1"/>
          </p:cNvSpPr>
          <p:nvPr>
            <p:ph type="body" sz="half" idx="2"/>
          </p:nvPr>
        </p:nvSpPr>
        <p:spPr>
          <a:xfrm>
            <a:off x="1055077" y="2662813"/>
            <a:ext cx="10099906" cy="1985387"/>
          </a:xfrm>
        </p:spPr>
        <p:txBody>
          <a:bodyPr>
            <a:normAutofit lnSpcReduction="10000"/>
          </a:bodyPr>
          <a:lstStyle/>
          <a:p>
            <a:pPr marL="0" indent="0">
              <a:buNone/>
            </a:pPr>
            <a:r>
              <a:rPr lang="en-US" sz="2400" b="1" i="0" u="none" strike="noStrike" baseline="0" dirty="0">
                <a:latin typeface="Calibri" panose="020F0502020204030204" pitchFamily="34" charset="0"/>
              </a:rPr>
              <a:t>6.1.</a:t>
            </a:r>
            <a:r>
              <a:rPr lang="en-US" sz="2400" dirty="0">
                <a:latin typeface="Calibri" panose="020F0502020204030204" pitchFamily="34" charset="0"/>
              </a:rPr>
              <a:t>  </a:t>
            </a:r>
            <a:r>
              <a:rPr lang="en-US" sz="2400" b="0" i="0" u="none" strike="noStrike" baseline="0" dirty="0">
                <a:latin typeface="Calibri" panose="020F0502020204030204" pitchFamily="34" charset="0"/>
              </a:rPr>
              <a:t>Convention delegates may approve a donation up to 30% of the annual net income to a 501(c)3 Organization supporting our Mission, as the recipient, (YTD 6/30 used for estimating purposes only) if the National BSMA organization is financially stable.  The donation is to be allocated to up to three (3) different 501(c)3 Projects, as chosen by Convention Body.  The final donation amounts will be determined based on the year end audited financial statements.</a:t>
            </a:r>
          </a:p>
          <a:p>
            <a:endParaRPr lang="en-US" dirty="0"/>
          </a:p>
        </p:txBody>
      </p:sp>
    </p:spTree>
    <p:extLst>
      <p:ext uri="{BB962C8B-B14F-4D97-AF65-F5344CB8AC3E}">
        <p14:creationId xmlns:p14="http://schemas.microsoft.com/office/powerpoint/2010/main" val="54028157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ABEB3-222F-49C3-B240-172DE5DAFC8C}"/>
              </a:ext>
            </a:extLst>
          </p:cNvPr>
          <p:cNvSpPr>
            <a:spLocks noGrp="1"/>
          </p:cNvSpPr>
          <p:nvPr>
            <p:ph type="title"/>
          </p:nvPr>
        </p:nvSpPr>
        <p:spPr>
          <a:xfrm>
            <a:off x="685800" y="753532"/>
            <a:ext cx="10820400" cy="1155655"/>
          </a:xfrm>
        </p:spPr>
        <p:txBody>
          <a:bodyPr>
            <a:normAutofit/>
          </a:bodyPr>
          <a:lstStyle/>
          <a:p>
            <a:r>
              <a:rPr lang="en-US" sz="2800" dirty="0"/>
              <a:t>…YTD 6/30/2021 used for estimating purposes Only</a:t>
            </a:r>
          </a:p>
        </p:txBody>
      </p:sp>
      <p:sp>
        <p:nvSpPr>
          <p:cNvPr id="3" name="Text Placeholder 2">
            <a:extLst>
              <a:ext uri="{FF2B5EF4-FFF2-40B4-BE49-F238E27FC236}">
                <a16:creationId xmlns:a16="http://schemas.microsoft.com/office/drawing/2014/main" id="{070442CD-3A66-46C5-8CD8-9357EB0843E6}"/>
              </a:ext>
            </a:extLst>
          </p:cNvPr>
          <p:cNvSpPr>
            <a:spLocks noGrp="1"/>
          </p:cNvSpPr>
          <p:nvPr>
            <p:ph type="body" sz="half" idx="2"/>
          </p:nvPr>
        </p:nvSpPr>
        <p:spPr>
          <a:xfrm>
            <a:off x="685800" y="1748413"/>
            <a:ext cx="3886201" cy="4356055"/>
          </a:xfrm>
        </p:spPr>
        <p:txBody>
          <a:bodyPr>
            <a:normAutofit/>
          </a:bodyPr>
          <a:lstStyle/>
          <a:p>
            <a:r>
              <a:rPr lang="en-US" sz="1800" dirty="0">
                <a:solidFill>
                  <a:srgbClr val="FFC000"/>
                </a:solidFill>
              </a:rPr>
              <a:t>A WORD OF CAUTION! – as of June 30</a:t>
            </a:r>
            <a:r>
              <a:rPr lang="en-US" sz="1800" baseline="30000" dirty="0">
                <a:solidFill>
                  <a:srgbClr val="FFC000"/>
                </a:solidFill>
              </a:rPr>
              <a:t>th</a:t>
            </a:r>
            <a:r>
              <a:rPr lang="en-US" sz="1800" dirty="0">
                <a:solidFill>
                  <a:srgbClr val="FFC000"/>
                </a:solidFill>
              </a:rPr>
              <a:t> we had NOT paid a substantial part of the Convention expenses yet but had recorded &gt;$54,000 in Convention income.</a:t>
            </a:r>
          </a:p>
          <a:p>
            <a:endParaRPr lang="en-US" sz="1800" dirty="0"/>
          </a:p>
          <a:p>
            <a:r>
              <a:rPr lang="en-US" sz="1800" dirty="0">
                <a:solidFill>
                  <a:srgbClr val="FFC000"/>
                </a:solidFill>
              </a:rPr>
              <a:t>Do not get your hopes up thinking we’re able to give away “thousands of dollars”.  The actual amounts will be determined based on the Audited financial statements at year end.</a:t>
            </a:r>
          </a:p>
        </p:txBody>
      </p:sp>
      <p:pic>
        <p:nvPicPr>
          <p:cNvPr id="5" name="Picture 4">
            <a:extLst>
              <a:ext uri="{FF2B5EF4-FFF2-40B4-BE49-F238E27FC236}">
                <a16:creationId xmlns:a16="http://schemas.microsoft.com/office/drawing/2014/main" id="{0A6C1839-4152-469E-AE43-76B57D8D9F89}"/>
              </a:ext>
            </a:extLst>
          </p:cNvPr>
          <p:cNvPicPr>
            <a:picLocks noChangeAspect="1"/>
          </p:cNvPicPr>
          <p:nvPr/>
        </p:nvPicPr>
        <p:blipFill>
          <a:blip r:embed="rId2"/>
          <a:stretch>
            <a:fillRect/>
          </a:stretch>
        </p:blipFill>
        <p:spPr>
          <a:xfrm>
            <a:off x="4956022" y="1909187"/>
            <a:ext cx="6550178" cy="4443988"/>
          </a:xfrm>
          <a:prstGeom prst="rect">
            <a:avLst/>
          </a:prstGeom>
        </p:spPr>
      </p:pic>
    </p:spTree>
    <p:extLst>
      <p:ext uri="{BB962C8B-B14F-4D97-AF65-F5344CB8AC3E}">
        <p14:creationId xmlns:p14="http://schemas.microsoft.com/office/powerpoint/2010/main" val="6057340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ounded Rectangle 11">
            <a:extLst>
              <a:ext uri="{FF2B5EF4-FFF2-40B4-BE49-F238E27FC236}">
                <a16:creationId xmlns:a16="http://schemas.microsoft.com/office/drawing/2014/main" id="{4BCC8B00-7646-4C46-8DD7-701BCBEA98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03" y="643464"/>
            <a:ext cx="10905195" cy="5571072"/>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Serenity Images | Free Vectors, Stock Photos &amp;amp; PSD">
            <a:extLst>
              <a:ext uri="{FF2B5EF4-FFF2-40B4-BE49-F238E27FC236}">
                <a16:creationId xmlns:a16="http://schemas.microsoft.com/office/drawing/2014/main" id="{53C38C24-79A4-407E-8A2D-0530DC7F65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14" b="25777"/>
          <a:stretch/>
        </p:blipFill>
        <p:spPr bwMode="auto">
          <a:xfrm>
            <a:off x="870204" y="873252"/>
            <a:ext cx="10451592" cy="5111496"/>
          </a:xfrm>
          <a:prstGeom prst="rect">
            <a:avLst/>
          </a:prstGeom>
          <a:noFill/>
          <a:ln w="31750" cap="sq">
            <a:no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7100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798FC-B860-44D7-8789-D82BFF5C6CC8}"/>
              </a:ext>
            </a:extLst>
          </p:cNvPr>
          <p:cNvSpPr>
            <a:spLocks noGrp="1"/>
          </p:cNvSpPr>
          <p:nvPr>
            <p:ph type="title"/>
          </p:nvPr>
        </p:nvSpPr>
        <p:spPr/>
        <p:txBody>
          <a:bodyPr>
            <a:normAutofit/>
          </a:bodyPr>
          <a:lstStyle/>
          <a:p>
            <a:r>
              <a:rPr lang="en-US" dirty="0"/>
              <a:t>Financial Presentation Content</a:t>
            </a:r>
          </a:p>
        </p:txBody>
      </p:sp>
      <p:graphicFrame>
        <p:nvGraphicFramePr>
          <p:cNvPr id="5" name="Content Placeholder 2">
            <a:extLst>
              <a:ext uri="{FF2B5EF4-FFF2-40B4-BE49-F238E27FC236}">
                <a16:creationId xmlns:a16="http://schemas.microsoft.com/office/drawing/2014/main" id="{367B77C9-2F3F-497D-9796-08B6D313FE59}"/>
              </a:ext>
            </a:extLst>
          </p:cNvPr>
          <p:cNvGraphicFramePr>
            <a:graphicFrameLocks noGrp="1"/>
          </p:cNvGraphicFramePr>
          <p:nvPr>
            <p:ph idx="1"/>
            <p:extLst>
              <p:ext uri="{D42A27DB-BD31-4B8C-83A1-F6EECF244321}">
                <p14:modId xmlns:p14="http://schemas.microsoft.com/office/powerpoint/2010/main" val="1613019668"/>
              </p:ext>
            </p:extLst>
          </p:nvPr>
        </p:nvGraphicFramePr>
        <p:xfrm>
          <a:off x="685800" y="2441051"/>
          <a:ext cx="10820400" cy="3530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8807A513-2DF2-426D-8A7B-4FA67BAE0479}"/>
              </a:ext>
            </a:extLst>
          </p:cNvPr>
          <p:cNvSpPr txBox="1"/>
          <p:nvPr/>
        </p:nvSpPr>
        <p:spPr>
          <a:xfrm>
            <a:off x="2829984" y="3044279"/>
            <a:ext cx="664633" cy="769441"/>
          </a:xfrm>
          <a:prstGeom prst="rect">
            <a:avLst/>
          </a:prstGeom>
          <a:noFill/>
        </p:spPr>
        <p:txBody>
          <a:bodyPr wrap="square" rtlCol="0">
            <a:spAutoFit/>
          </a:bodyPr>
          <a:lstStyle/>
          <a:p>
            <a:r>
              <a:rPr lang="en-US" sz="4400" b="1" dirty="0">
                <a:solidFill>
                  <a:schemeClr val="accent5">
                    <a:lumMod val="50000"/>
                  </a:schemeClr>
                </a:solidFill>
                <a:latin typeface="Wingdings 2" panose="05020102010507070707" pitchFamily="18" charset="2"/>
              </a:rPr>
              <a:t>P</a:t>
            </a:r>
          </a:p>
        </p:txBody>
      </p:sp>
      <p:sp>
        <p:nvSpPr>
          <p:cNvPr id="9" name="TextBox 8">
            <a:extLst>
              <a:ext uri="{FF2B5EF4-FFF2-40B4-BE49-F238E27FC236}">
                <a16:creationId xmlns:a16="http://schemas.microsoft.com/office/drawing/2014/main" id="{520942E7-8C71-444E-B9D0-5480F7B6550A}"/>
              </a:ext>
            </a:extLst>
          </p:cNvPr>
          <p:cNvSpPr txBox="1"/>
          <p:nvPr/>
        </p:nvSpPr>
        <p:spPr>
          <a:xfrm>
            <a:off x="5812367" y="3044279"/>
            <a:ext cx="567266" cy="769441"/>
          </a:xfrm>
          <a:prstGeom prst="rect">
            <a:avLst/>
          </a:prstGeom>
          <a:noFill/>
        </p:spPr>
        <p:txBody>
          <a:bodyPr wrap="square" rtlCol="0">
            <a:spAutoFit/>
          </a:bodyPr>
          <a:lstStyle/>
          <a:p>
            <a:r>
              <a:rPr lang="en-US" sz="4400" b="1" dirty="0">
                <a:solidFill>
                  <a:schemeClr val="accent5">
                    <a:lumMod val="50000"/>
                  </a:schemeClr>
                </a:solidFill>
                <a:latin typeface="Wingdings 2" panose="05020102010507070707" pitchFamily="18" charset="2"/>
              </a:rPr>
              <a:t>P</a:t>
            </a:r>
          </a:p>
        </p:txBody>
      </p:sp>
      <p:sp>
        <p:nvSpPr>
          <p:cNvPr id="3" name="TextBox 2">
            <a:extLst>
              <a:ext uri="{FF2B5EF4-FFF2-40B4-BE49-F238E27FC236}">
                <a16:creationId xmlns:a16="http://schemas.microsoft.com/office/drawing/2014/main" id="{D7FDD8FF-6852-49BA-A235-9B2E0207F6CB}"/>
              </a:ext>
            </a:extLst>
          </p:cNvPr>
          <p:cNvSpPr txBox="1"/>
          <p:nvPr/>
        </p:nvSpPr>
        <p:spPr>
          <a:xfrm>
            <a:off x="8881534" y="3107267"/>
            <a:ext cx="567267" cy="769441"/>
          </a:xfrm>
          <a:prstGeom prst="rect">
            <a:avLst/>
          </a:prstGeom>
          <a:noFill/>
        </p:spPr>
        <p:txBody>
          <a:bodyPr wrap="square" rtlCol="0">
            <a:spAutoFit/>
          </a:bodyPr>
          <a:lstStyle/>
          <a:p>
            <a:r>
              <a:rPr lang="en-US" sz="4400" b="1" dirty="0">
                <a:solidFill>
                  <a:srgbClr val="FFFF00"/>
                </a:solidFill>
                <a:latin typeface="Wingdings 2" panose="05020102010507070707" pitchFamily="18" charset="2"/>
              </a:rPr>
              <a:t>P</a:t>
            </a:r>
          </a:p>
        </p:txBody>
      </p:sp>
      <p:sp>
        <p:nvSpPr>
          <p:cNvPr id="4" name="TextBox 3">
            <a:extLst>
              <a:ext uri="{FF2B5EF4-FFF2-40B4-BE49-F238E27FC236}">
                <a16:creationId xmlns:a16="http://schemas.microsoft.com/office/drawing/2014/main" id="{A4277053-C9C4-49FD-99B8-289E5CE94823}"/>
              </a:ext>
            </a:extLst>
          </p:cNvPr>
          <p:cNvSpPr txBox="1"/>
          <p:nvPr/>
        </p:nvSpPr>
        <p:spPr>
          <a:xfrm>
            <a:off x="2829984" y="5070763"/>
            <a:ext cx="617477" cy="769441"/>
          </a:xfrm>
          <a:prstGeom prst="rect">
            <a:avLst/>
          </a:prstGeom>
          <a:noFill/>
        </p:spPr>
        <p:txBody>
          <a:bodyPr wrap="none" rtlCol="0">
            <a:spAutoFit/>
          </a:bodyPr>
          <a:lstStyle/>
          <a:p>
            <a:r>
              <a:rPr lang="en-US" sz="4400" b="1" dirty="0">
                <a:solidFill>
                  <a:schemeClr val="accent5">
                    <a:lumMod val="50000"/>
                  </a:schemeClr>
                </a:solidFill>
                <a:latin typeface="Wingdings 2" panose="05020102010507070707" pitchFamily="18" charset="2"/>
              </a:rPr>
              <a:t>P</a:t>
            </a:r>
          </a:p>
        </p:txBody>
      </p:sp>
      <p:sp>
        <p:nvSpPr>
          <p:cNvPr id="6" name="TextBox 5">
            <a:extLst>
              <a:ext uri="{FF2B5EF4-FFF2-40B4-BE49-F238E27FC236}">
                <a16:creationId xmlns:a16="http://schemas.microsoft.com/office/drawing/2014/main" id="{A0D85AA8-56F9-40A1-AA97-0C727990D4D1}"/>
              </a:ext>
            </a:extLst>
          </p:cNvPr>
          <p:cNvSpPr txBox="1"/>
          <p:nvPr/>
        </p:nvSpPr>
        <p:spPr>
          <a:xfrm>
            <a:off x="5812367" y="4966855"/>
            <a:ext cx="617477" cy="769441"/>
          </a:xfrm>
          <a:prstGeom prst="rect">
            <a:avLst/>
          </a:prstGeom>
          <a:noFill/>
        </p:spPr>
        <p:txBody>
          <a:bodyPr wrap="none" rtlCol="0">
            <a:spAutoFit/>
          </a:bodyPr>
          <a:lstStyle/>
          <a:p>
            <a:r>
              <a:rPr lang="en-US" sz="4400" b="1" dirty="0">
                <a:solidFill>
                  <a:schemeClr val="accent5">
                    <a:lumMod val="50000"/>
                  </a:schemeClr>
                </a:solidFill>
                <a:latin typeface="Wingdings 2" panose="05020102010507070707" pitchFamily="18" charset="2"/>
              </a:rPr>
              <a:t>P</a:t>
            </a:r>
          </a:p>
        </p:txBody>
      </p:sp>
    </p:spTree>
    <p:extLst>
      <p:ext uri="{BB962C8B-B14F-4D97-AF65-F5344CB8AC3E}">
        <p14:creationId xmlns:p14="http://schemas.microsoft.com/office/powerpoint/2010/main" val="27599130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5E6F9BB-957B-4A6E-895C-B8769FCAF972}"/>
              </a:ext>
            </a:extLst>
          </p:cNvPr>
          <p:cNvPicPr>
            <a:picLocks noChangeAspect="1"/>
          </p:cNvPicPr>
          <p:nvPr/>
        </p:nvPicPr>
        <p:blipFill>
          <a:blip r:embed="rId2"/>
          <a:stretch>
            <a:fillRect/>
          </a:stretch>
        </p:blipFill>
        <p:spPr>
          <a:xfrm>
            <a:off x="625297" y="476653"/>
            <a:ext cx="4645402" cy="6011695"/>
          </a:xfrm>
          <a:prstGeom prst="rect">
            <a:avLst/>
          </a:prstGeom>
        </p:spPr>
      </p:pic>
      <p:pic>
        <p:nvPicPr>
          <p:cNvPr id="12" name="Picture 11">
            <a:extLst>
              <a:ext uri="{FF2B5EF4-FFF2-40B4-BE49-F238E27FC236}">
                <a16:creationId xmlns:a16="http://schemas.microsoft.com/office/drawing/2014/main" id="{712331A2-5C8D-4848-AA31-4F2465A9D854}"/>
              </a:ext>
            </a:extLst>
          </p:cNvPr>
          <p:cNvPicPr>
            <a:picLocks noChangeAspect="1"/>
          </p:cNvPicPr>
          <p:nvPr/>
        </p:nvPicPr>
        <p:blipFill>
          <a:blip r:embed="rId3"/>
          <a:stretch>
            <a:fillRect/>
          </a:stretch>
        </p:blipFill>
        <p:spPr>
          <a:xfrm>
            <a:off x="6921300" y="476650"/>
            <a:ext cx="4645403" cy="6011698"/>
          </a:xfrm>
          <a:prstGeom prst="rect">
            <a:avLst/>
          </a:prstGeom>
        </p:spPr>
      </p:pic>
      <p:sp>
        <p:nvSpPr>
          <p:cNvPr id="13" name="Rectangle: Rounded Corners 12">
            <a:extLst>
              <a:ext uri="{FF2B5EF4-FFF2-40B4-BE49-F238E27FC236}">
                <a16:creationId xmlns:a16="http://schemas.microsoft.com/office/drawing/2014/main" id="{FF12C8FA-99FC-4354-8EF6-FB721D5823CC}"/>
              </a:ext>
            </a:extLst>
          </p:cNvPr>
          <p:cNvSpPr/>
          <p:nvPr/>
        </p:nvSpPr>
        <p:spPr>
          <a:xfrm>
            <a:off x="1050587" y="5593404"/>
            <a:ext cx="3832698" cy="428017"/>
          </a:xfrm>
          <a:prstGeom prst="round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D63E5363-00D1-4A9A-9F34-8A8CBEBFD213}"/>
              </a:ext>
            </a:extLst>
          </p:cNvPr>
          <p:cNvSpPr/>
          <p:nvPr/>
        </p:nvSpPr>
        <p:spPr>
          <a:xfrm>
            <a:off x="7333861" y="914400"/>
            <a:ext cx="3806890" cy="1380931"/>
          </a:xfrm>
          <a:prstGeom prst="round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79992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F08A2F-E266-489F-82F1-6C638851BCD5}"/>
              </a:ext>
            </a:extLst>
          </p:cNvPr>
          <p:cNvSpPr txBox="1"/>
          <p:nvPr/>
        </p:nvSpPr>
        <p:spPr>
          <a:xfrm>
            <a:off x="770467" y="694267"/>
            <a:ext cx="10676466" cy="2031325"/>
          </a:xfrm>
          <a:prstGeom prst="rect">
            <a:avLst/>
          </a:prstGeom>
          <a:noFill/>
        </p:spPr>
        <p:txBody>
          <a:bodyPr wrap="square" rtlCol="0">
            <a:spAutoFit/>
          </a:bodyPr>
          <a:lstStyle/>
          <a:p>
            <a:r>
              <a:rPr lang="en-US" sz="1800" b="1" i="1" u="none" strike="noStrike" baseline="0" dirty="0"/>
              <a:t>Maintaining your exempt status - what can jeopardize it?</a:t>
            </a:r>
            <a:endParaRPr lang="en-US" sz="1800" b="1" i="0" u="none" strike="noStrike" baseline="0" dirty="0"/>
          </a:p>
          <a:p>
            <a:r>
              <a:rPr lang="en-US" sz="1800" b="0" i="0" u="none" strike="noStrike" baseline="0" dirty="0"/>
              <a:t>References:   IRS Publication 4221-PC (Rev.3-2018); </a:t>
            </a:r>
            <a:r>
              <a:rPr lang="en-US" sz="1800" b="0" i="0" u="none" strike="noStrike" baseline="0" dirty="0">
                <a:solidFill>
                  <a:srgbClr val="0000FF"/>
                </a:solidFill>
              </a:rPr>
              <a:t>https://www.StayExempt.irs.gov; https://www.irs.gov/charities-non-profits/life-cycle-of-an-exempt-organization; https://www.stayexempt.irs.gov/home/resource-library/virtual-small-mid-size-tax-exempt-organization-workshop</a:t>
            </a:r>
          </a:p>
          <a:p>
            <a:endParaRPr lang="en-US" sz="1800" b="0" i="0" u="none" strike="noStrike" baseline="0" dirty="0"/>
          </a:p>
          <a:p>
            <a:endParaRPr lang="en-US" dirty="0"/>
          </a:p>
        </p:txBody>
      </p:sp>
    </p:spTree>
    <p:extLst>
      <p:ext uri="{BB962C8B-B14F-4D97-AF65-F5344CB8AC3E}">
        <p14:creationId xmlns:p14="http://schemas.microsoft.com/office/powerpoint/2010/main" val="20564690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F08A2F-E266-489F-82F1-6C638851BCD5}"/>
              </a:ext>
            </a:extLst>
          </p:cNvPr>
          <p:cNvSpPr txBox="1"/>
          <p:nvPr/>
        </p:nvSpPr>
        <p:spPr>
          <a:xfrm>
            <a:off x="770467" y="694267"/>
            <a:ext cx="10676466" cy="5632311"/>
          </a:xfrm>
          <a:prstGeom prst="rect">
            <a:avLst/>
          </a:prstGeom>
          <a:noFill/>
        </p:spPr>
        <p:txBody>
          <a:bodyPr wrap="square" rtlCol="0">
            <a:spAutoFit/>
          </a:bodyPr>
          <a:lstStyle/>
          <a:p>
            <a:r>
              <a:rPr lang="en-US" sz="1800" b="1" i="1" u="none" strike="noStrike" baseline="0" dirty="0"/>
              <a:t>Maintaining your exempt status - what can jeopardize it?</a:t>
            </a:r>
            <a:endParaRPr lang="en-US" sz="1800" b="0" i="0" u="none" strike="noStrike" baseline="0" dirty="0"/>
          </a:p>
          <a:p>
            <a:r>
              <a:rPr lang="en-US" sz="1800" b="0" i="0" u="none" strike="noStrike" baseline="0" dirty="0"/>
              <a:t>References:   IRS Publication 4221-PC (Rev.3-2018); </a:t>
            </a:r>
            <a:r>
              <a:rPr lang="en-US" sz="1800" b="0" i="0" u="none" strike="noStrike" baseline="0" dirty="0">
                <a:solidFill>
                  <a:srgbClr val="0000FF"/>
                </a:solidFill>
              </a:rPr>
              <a:t>https://www.StayExempt.irs.gov; https://www.irs.gov/charities-non-profits/life-cycle-of-an-exempt-organization; https://www.stayexempt.irs.gov/home/resource-library/virtual-small-mid-size-tax-exempt-organization-workshop</a:t>
            </a:r>
          </a:p>
          <a:p>
            <a:endParaRPr lang="en-US" sz="1800" b="0" i="0" u="none" strike="noStrike" baseline="0" dirty="0"/>
          </a:p>
          <a:p>
            <a:r>
              <a:rPr lang="en-US" sz="1800" b="1" i="0" u="sng" strike="noStrike" baseline="0" dirty="0"/>
              <a:t>Required Filings - Inadequate Recordkeeping</a:t>
            </a:r>
            <a:endParaRPr lang="en-US" sz="1800" b="1" i="0" u="none" strike="noStrike" baseline="0" dirty="0"/>
          </a:p>
          <a:p>
            <a:endParaRPr lang="en-US" sz="1800" dirty="0"/>
          </a:p>
          <a:p>
            <a:pPr>
              <a:buChar char="•"/>
            </a:pPr>
            <a:r>
              <a:rPr lang="en-US" dirty="0"/>
              <a:t>  </a:t>
            </a:r>
            <a:r>
              <a:rPr lang="en-US" sz="1800" b="0" i="0" u="none" strike="noStrike" baseline="0" dirty="0"/>
              <a:t>Must keep financial records of money coming in and money going out (commonly known 	as a Profit &amp; Loss statement)</a:t>
            </a:r>
          </a:p>
          <a:p>
            <a:pPr>
              <a:buChar char="•"/>
            </a:pPr>
            <a:r>
              <a:rPr lang="en-US" dirty="0"/>
              <a:t>  </a:t>
            </a:r>
            <a:r>
              <a:rPr lang="en-US" sz="1800" b="0" i="0" u="none" strike="noStrike" baseline="0" dirty="0"/>
              <a:t>Must keep employment tax records IF you have an employee (not applicable to most if not 	all of our chapters)</a:t>
            </a:r>
          </a:p>
          <a:p>
            <a:pPr>
              <a:buChar char="•"/>
            </a:pPr>
            <a:r>
              <a:rPr lang="en-US" dirty="0"/>
              <a:t>  </a:t>
            </a:r>
            <a:r>
              <a:rPr lang="en-US" sz="1800" b="0" i="0" u="none" strike="noStrike" baseline="0" dirty="0"/>
              <a:t>Asset records of investments, buildings, furniture, vehicles, etc. (When &amp; how acquired, used 	and disposed of; Purchase price, Sales price, Cost of any improvements)</a:t>
            </a:r>
          </a:p>
          <a:p>
            <a:pPr>
              <a:buChar char="•"/>
            </a:pPr>
            <a:r>
              <a:rPr lang="en-US" dirty="0"/>
              <a:t>  </a:t>
            </a:r>
            <a:r>
              <a:rPr lang="en-US" sz="1800" b="0" i="0" u="none" strike="noStrike" baseline="0" dirty="0"/>
              <a:t>IRS requires that you maintain all receipts, </a:t>
            </a:r>
            <a:r>
              <a:rPr lang="en-US" sz="1800" b="0" i="0" u="none" strike="noStrike" baseline="0" dirty="0" err="1"/>
              <a:t>etc</a:t>
            </a:r>
            <a:r>
              <a:rPr lang="en-US" sz="1800" b="0" i="0" u="none" strike="noStrike" baseline="0" dirty="0"/>
              <a:t> for at least 3 years after the date your Form 	990 was filed.  Best practice - scan all back up documentation after 4 years and keep the 	main financial statements, Form 990 and proof of filing with the Chapter’s permanent 	records (meeting minutes, charter, annual compliance, etc.)</a:t>
            </a:r>
          </a:p>
          <a:p>
            <a:pPr>
              <a:buChar char="•"/>
            </a:pPr>
            <a:r>
              <a:rPr lang="en-US" dirty="0"/>
              <a:t>  </a:t>
            </a:r>
            <a:r>
              <a:rPr lang="en-US" sz="1800" b="0" i="0" u="none" strike="noStrike" baseline="0" dirty="0"/>
              <a:t>Must use a consistent accounting method and fiscal year</a:t>
            </a:r>
          </a:p>
          <a:p>
            <a:endParaRPr lang="en-US" dirty="0"/>
          </a:p>
        </p:txBody>
      </p:sp>
    </p:spTree>
    <p:extLst>
      <p:ext uri="{BB962C8B-B14F-4D97-AF65-F5344CB8AC3E}">
        <p14:creationId xmlns:p14="http://schemas.microsoft.com/office/powerpoint/2010/main" val="16742248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F08A2F-E266-489F-82F1-6C638851BCD5}"/>
              </a:ext>
            </a:extLst>
          </p:cNvPr>
          <p:cNvSpPr txBox="1"/>
          <p:nvPr/>
        </p:nvSpPr>
        <p:spPr>
          <a:xfrm>
            <a:off x="778933" y="330201"/>
            <a:ext cx="10634134" cy="6740307"/>
          </a:xfrm>
          <a:prstGeom prst="rect">
            <a:avLst/>
          </a:prstGeom>
          <a:noFill/>
        </p:spPr>
        <p:txBody>
          <a:bodyPr wrap="square" rtlCol="0">
            <a:spAutoFit/>
          </a:bodyPr>
          <a:lstStyle/>
          <a:p>
            <a:r>
              <a:rPr lang="en-US" sz="1800" b="1" i="1" u="none" strike="noStrike" baseline="0" dirty="0"/>
              <a:t>Maintaining your exempt status - what can jeopardize it?</a:t>
            </a:r>
            <a:endParaRPr lang="en-US" sz="1800" b="0" i="0" u="none" strike="noStrike" baseline="0" dirty="0"/>
          </a:p>
          <a:p>
            <a:r>
              <a:rPr lang="en-US" sz="1800" b="0" i="0" u="none" strike="noStrike" baseline="0" dirty="0"/>
              <a:t>References:   IRS Publication 4221-PC (Rev.3-2018); </a:t>
            </a:r>
            <a:r>
              <a:rPr lang="en-US" sz="1800" b="0" i="0" u="none" strike="noStrike" baseline="0" dirty="0">
                <a:solidFill>
                  <a:srgbClr val="0000FF"/>
                </a:solidFill>
              </a:rPr>
              <a:t>https://www.StayExempt.irs.gov; https://www.irs.gov/charities-non-profits/life-cycle-of-an-exempt-organization; </a:t>
            </a:r>
            <a:r>
              <a:rPr lang="en-US" sz="1800" b="0" i="0" u="none" strike="noStrike" baseline="0" dirty="0">
                <a:solidFill>
                  <a:srgbClr val="0000FF"/>
                </a:solidFill>
                <a:hlinkClick r:id="rId2">
                  <a:extLst>
                    <a:ext uri="{A12FA001-AC4F-418D-AE19-62706E023703}">
                      <ahyp:hlinkClr xmlns:ahyp="http://schemas.microsoft.com/office/drawing/2018/hyperlinkcolor" val="tx"/>
                    </a:ext>
                  </a:extLst>
                </a:hlinkClick>
              </a:rPr>
              <a:t>https://www.stayexempt.irs.gov/home/resource-library/virtual-small-mid-size-tax-exempt-organization-workshop</a:t>
            </a:r>
            <a:endParaRPr lang="en-US" sz="1800" b="0" i="0" u="none" strike="noStrike" baseline="0" dirty="0">
              <a:solidFill>
                <a:srgbClr val="0000FF"/>
              </a:solidFill>
            </a:endParaRPr>
          </a:p>
          <a:p>
            <a:endParaRPr lang="en-US" dirty="0">
              <a:solidFill>
                <a:srgbClr val="0000FF"/>
              </a:solidFill>
            </a:endParaRPr>
          </a:p>
          <a:p>
            <a:r>
              <a:rPr lang="en-US" sz="1800" b="1" i="0" u="sng" strike="noStrike" baseline="0" dirty="0"/>
              <a:t>Required Filings - Failure to file Form 990 for Form 990EZ</a:t>
            </a:r>
            <a:endParaRPr lang="en-US" sz="1800" b="1" i="0" u="none" strike="noStrike" baseline="0" dirty="0"/>
          </a:p>
          <a:p>
            <a:r>
              <a:rPr lang="en-US" sz="1800" b="0" i="0" u="none" strike="noStrike" baseline="0" dirty="0"/>
              <a:t>		This is due to IRS by the 15</a:t>
            </a:r>
            <a:r>
              <a:rPr lang="en-US" sz="1800" b="0" i="0" u="none" strike="noStrike" baseline="30000" dirty="0"/>
              <a:t>th</a:t>
            </a:r>
            <a:r>
              <a:rPr lang="en-US" sz="1800" b="0" i="0" u="none" strike="noStrike" baseline="0" dirty="0"/>
              <a:t> day of the 5</a:t>
            </a:r>
            <a:r>
              <a:rPr lang="en-US" sz="1800" b="0" i="0" u="none" strike="noStrike" baseline="30000" dirty="0"/>
              <a:t>th</a:t>
            </a:r>
            <a:r>
              <a:rPr lang="en-US" sz="1800" b="0" i="0" u="none" strike="noStrike" baseline="0" dirty="0"/>
              <a:t> month after your year end - </a:t>
            </a:r>
            <a:r>
              <a:rPr lang="en-US" sz="1800" b="0" i="0" u="none" strike="noStrike" baseline="0" dirty="0" err="1"/>
              <a:t>ie</a:t>
            </a:r>
            <a:r>
              <a:rPr lang="en-US" sz="1800" b="0" i="0" u="none" strike="noStrike" baseline="0" dirty="0"/>
              <a:t> January 15</a:t>
            </a:r>
            <a:r>
              <a:rPr lang="en-US" sz="1800" b="0" i="0" u="none" strike="noStrike" baseline="30000" dirty="0"/>
              <a:t>th</a:t>
            </a:r>
            <a:endParaRPr lang="en-US" sz="1800" b="0" i="0" u="none" strike="noStrike" baseline="0" dirty="0"/>
          </a:p>
          <a:p>
            <a:r>
              <a:rPr lang="en-US" sz="1800" b="0" i="0" u="none" strike="noStrike" baseline="0" dirty="0"/>
              <a:t>		</a:t>
            </a:r>
            <a:r>
              <a:rPr lang="en-US" sz="1800" b="0" i="1" u="none" strike="noStrike" baseline="0" dirty="0" err="1"/>
              <a:t>Nat’l</a:t>
            </a:r>
            <a:r>
              <a:rPr lang="en-US" sz="1800" b="0" i="1" u="none" strike="noStrike" baseline="0" dirty="0"/>
              <a:t> BSMA requires it be filed by December 1</a:t>
            </a:r>
            <a:r>
              <a:rPr lang="en-US" sz="1800" b="0" i="1" u="none" strike="noStrike" baseline="30000" dirty="0"/>
              <a:t>st</a:t>
            </a:r>
            <a:r>
              <a:rPr lang="en-US" sz="1800" b="0" i="1" u="none" strike="noStrike" baseline="0" dirty="0"/>
              <a:t>.</a:t>
            </a:r>
          </a:p>
          <a:p>
            <a:endParaRPr lang="en-US" sz="1800" b="0" i="0" u="none" strike="noStrike" baseline="0" dirty="0"/>
          </a:p>
          <a:p>
            <a:endParaRPr lang="en-US" sz="1800" b="0" i="0" u="none" strike="noStrike" baseline="0" dirty="0"/>
          </a:p>
          <a:p>
            <a:r>
              <a:rPr lang="en-US" sz="1800" b="1" i="0" u="sng" strike="noStrike" baseline="0" dirty="0"/>
              <a:t>Intervening in Political campaigns, involvement in Political activities or legislative </a:t>
            </a:r>
            <a:r>
              <a:rPr lang="en-US" sz="1800" b="1" i="0" u="sng" strike="noStrike" baseline="0" dirty="0" err="1"/>
              <a:t>activites</a:t>
            </a:r>
            <a:r>
              <a:rPr lang="en-US" sz="1800" b="1" i="0" u="sng" strike="noStrike" baseline="0" dirty="0"/>
              <a:t> (lobbying)</a:t>
            </a:r>
            <a:r>
              <a:rPr lang="en-US" sz="1800" b="1" i="0" u="none" strike="noStrike" baseline="0" dirty="0"/>
              <a:t>:</a:t>
            </a:r>
          </a:p>
          <a:p>
            <a:endParaRPr lang="en-US" sz="1800" dirty="0"/>
          </a:p>
          <a:p>
            <a:r>
              <a:rPr lang="en-US" sz="1800" b="0" i="0" u="none" strike="noStrike" baseline="0" dirty="0"/>
              <a:t>“Under the Internal Revenue Code, </a:t>
            </a:r>
            <a:r>
              <a:rPr lang="en-US" sz="1800" b="1" i="0" u="none" strike="noStrike" baseline="0" dirty="0"/>
              <a:t>all</a:t>
            </a:r>
            <a:r>
              <a:rPr lang="en-US" sz="1800" b="0" i="0" u="none" strike="noStrike" baseline="0" dirty="0"/>
              <a:t> section 501(c)(3) organizations are absolutely prohibited from directly or indirectly participating in, or intervening in, any political campaign on behalf of (or in opposition to) any candidate for elective public office. Contributions to political campaign funds or public statements of position (verbal or written) made on behalf of the organization in favor of or in opposition to any candidate for public office clearly violate the prohibition against political campaign activity.  Violating this prohibition may result in denial or revocation of tax-exempt status and the imposition of certain excise taxes.</a:t>
            </a:r>
          </a:p>
          <a:p>
            <a:endParaRPr lang="en-US" sz="1800" b="0" i="0" u="none" strike="noStrike" baseline="0" dirty="0">
              <a:solidFill>
                <a:srgbClr val="0000FF"/>
              </a:solidFill>
            </a:endParaRPr>
          </a:p>
          <a:p>
            <a:endParaRPr lang="en-US" sz="1800" b="0" i="0" u="none" strike="noStrike" baseline="0" dirty="0"/>
          </a:p>
          <a:p>
            <a:r>
              <a:rPr lang="en-US" sz="1800" b="0" i="0" u="none" strike="noStrike" baseline="0" dirty="0"/>
              <a:t>		</a:t>
            </a:r>
            <a:endParaRPr lang="en-US" dirty="0"/>
          </a:p>
        </p:txBody>
      </p:sp>
    </p:spTree>
    <p:extLst>
      <p:ext uri="{BB962C8B-B14F-4D97-AF65-F5344CB8AC3E}">
        <p14:creationId xmlns:p14="http://schemas.microsoft.com/office/powerpoint/2010/main" val="20500849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F08A2F-E266-489F-82F1-6C638851BCD5}"/>
              </a:ext>
            </a:extLst>
          </p:cNvPr>
          <p:cNvSpPr txBox="1"/>
          <p:nvPr/>
        </p:nvSpPr>
        <p:spPr>
          <a:xfrm>
            <a:off x="770467" y="694267"/>
            <a:ext cx="10676466" cy="5355312"/>
          </a:xfrm>
          <a:prstGeom prst="rect">
            <a:avLst/>
          </a:prstGeom>
          <a:noFill/>
        </p:spPr>
        <p:txBody>
          <a:bodyPr wrap="square" rtlCol="0">
            <a:spAutoFit/>
          </a:bodyPr>
          <a:lstStyle/>
          <a:p>
            <a:r>
              <a:rPr lang="en-US" sz="1800" b="1" i="1" u="none" strike="noStrike" baseline="0" dirty="0"/>
              <a:t>Maintaining your exempt status - what can jeopardize it?</a:t>
            </a:r>
            <a:endParaRPr lang="en-US" sz="1800" b="0" i="0" u="none" strike="noStrike" baseline="0" dirty="0"/>
          </a:p>
          <a:p>
            <a:r>
              <a:rPr lang="en-US" sz="1800" b="0" i="0" u="none" strike="noStrike" baseline="0" dirty="0"/>
              <a:t>References:   IRS Publication 4221-PC (Rev.3-2018); </a:t>
            </a:r>
            <a:r>
              <a:rPr lang="en-US" sz="1800" b="0" i="0" u="none" strike="noStrike" baseline="0" dirty="0">
                <a:solidFill>
                  <a:srgbClr val="0000FF"/>
                </a:solidFill>
              </a:rPr>
              <a:t>https://www.StayExempt.irs.gov; https://www.irs.gov/charities-non-profits/life-cycle-of-an-exempt-organization; https://www.stayexempt.irs.gov/home/resource-library/virtual-small-mid-size-tax-exempt-organization-workshop</a:t>
            </a:r>
          </a:p>
          <a:p>
            <a:endParaRPr lang="en-US" sz="1800" b="0" i="0" u="none" strike="noStrike" baseline="0" dirty="0"/>
          </a:p>
          <a:p>
            <a:endParaRPr lang="en-US" sz="1800" b="0" i="0" u="sng" strike="noStrike" baseline="0" dirty="0"/>
          </a:p>
          <a:p>
            <a:r>
              <a:rPr lang="en-US" sz="1800" b="1" i="0" u="sng" strike="noStrike" baseline="0" dirty="0"/>
              <a:t>Failure to register with your State, County or Local governments</a:t>
            </a:r>
            <a:r>
              <a:rPr lang="en-US" sz="1800" b="1" i="0" u="none" strike="noStrike" baseline="0" dirty="0"/>
              <a:t>:</a:t>
            </a:r>
          </a:p>
          <a:p>
            <a:endParaRPr lang="en-US" sz="1800" dirty="0"/>
          </a:p>
          <a:p>
            <a:pPr>
              <a:buChar char="•"/>
            </a:pPr>
            <a:r>
              <a:rPr lang="en-US" dirty="0"/>
              <a:t>  </a:t>
            </a:r>
            <a:r>
              <a:rPr lang="en-US" sz="1800" b="0" i="0" u="none" strike="noStrike" baseline="0" dirty="0"/>
              <a:t>Each state has laws regulating fundraising - as well as how you go about soliciting 	donations.  These include that your register your organization, special rules for when 	fundraising may involve raffles, lotteries or gaming (check into Gambling restrictions.) and 	filing financial reports.</a:t>
            </a:r>
          </a:p>
          <a:p>
            <a:pPr>
              <a:buChar char="•"/>
            </a:pPr>
            <a:endParaRPr lang="en-US" sz="1800" b="0" i="0" u="none" strike="noStrike" baseline="0" dirty="0"/>
          </a:p>
          <a:p>
            <a:pPr>
              <a:buChar char="•"/>
            </a:pPr>
            <a:r>
              <a:rPr lang="en-US" dirty="0"/>
              <a:t>  </a:t>
            </a:r>
            <a:r>
              <a:rPr lang="en-US" sz="1800" b="0" i="0" u="none" strike="noStrike" baseline="0" dirty="0"/>
              <a:t>Link to State Income Filing Requirements (by State):  	</a:t>
            </a:r>
            <a:r>
              <a:rPr lang="en-US" sz="1800" b="0" i="0" u="none" strike="noStrike" baseline="0" dirty="0">
                <a:solidFill>
                  <a:srgbClr val="0000FF"/>
                </a:solidFill>
              </a:rPr>
              <a:t>https://www.bluestarmothers.org/chapter-and-department-resources</a:t>
            </a:r>
          </a:p>
          <a:p>
            <a:r>
              <a:rPr lang="en-US" sz="1800" b="0" i="0" u="none" strike="noStrike" baseline="0" dirty="0"/>
              <a:t>	This contains what your National BSMA Finance Committee has been able to obtain for 	each and every state.  (Help us keep this up to date.)</a:t>
            </a:r>
          </a:p>
          <a:p>
            <a:endParaRPr lang="en-US" dirty="0"/>
          </a:p>
        </p:txBody>
      </p:sp>
    </p:spTree>
    <p:extLst>
      <p:ext uri="{BB962C8B-B14F-4D97-AF65-F5344CB8AC3E}">
        <p14:creationId xmlns:p14="http://schemas.microsoft.com/office/powerpoint/2010/main" val="32882299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F08A2F-E266-489F-82F1-6C638851BCD5}"/>
              </a:ext>
            </a:extLst>
          </p:cNvPr>
          <p:cNvSpPr txBox="1"/>
          <p:nvPr/>
        </p:nvSpPr>
        <p:spPr>
          <a:xfrm>
            <a:off x="770467" y="694267"/>
            <a:ext cx="10676466" cy="5078313"/>
          </a:xfrm>
          <a:prstGeom prst="rect">
            <a:avLst/>
          </a:prstGeom>
          <a:noFill/>
        </p:spPr>
        <p:txBody>
          <a:bodyPr wrap="square" rtlCol="0">
            <a:spAutoFit/>
          </a:bodyPr>
          <a:lstStyle/>
          <a:p>
            <a:r>
              <a:rPr lang="en-US" sz="1800" b="1" i="1" u="none" strike="noStrike" baseline="0" dirty="0"/>
              <a:t>Required Disclosures</a:t>
            </a:r>
            <a:r>
              <a:rPr lang="en-US" sz="1800" b="0" i="0" u="none" strike="noStrike" baseline="0" dirty="0"/>
              <a:t> </a:t>
            </a:r>
            <a:r>
              <a:rPr lang="en-US" sz="1800" b="0" i="0" u="none" strike="noStrike" baseline="0" dirty="0">
                <a:solidFill>
                  <a:srgbClr val="0000FF"/>
                </a:solidFill>
              </a:rPr>
              <a:t>https://www.stayexempt.irs.gov/se/files/downloads/Required_Disclosures_Print_for_PDF.pdf</a:t>
            </a:r>
          </a:p>
          <a:p>
            <a:endParaRPr lang="en-US" sz="1800" dirty="0"/>
          </a:p>
          <a:p>
            <a:endParaRPr lang="en-US" sz="1800" dirty="0"/>
          </a:p>
          <a:p>
            <a:r>
              <a:rPr lang="en-US" sz="1800" b="1" i="0" u="sng" strike="noStrike" baseline="0" dirty="0"/>
              <a:t>Public Inspection Rules</a:t>
            </a:r>
            <a:endParaRPr lang="en-US" sz="1800" b="1" i="0" u="none" strike="noStrike" baseline="0" dirty="0"/>
          </a:p>
          <a:p>
            <a:pPr>
              <a:buChar char="•"/>
            </a:pPr>
            <a:r>
              <a:rPr lang="en-US" dirty="0"/>
              <a:t>  </a:t>
            </a:r>
            <a:r>
              <a:rPr lang="en-US" sz="1800" b="0" i="0" u="none" strike="noStrike" baseline="0" dirty="0"/>
              <a:t>Annual returns for 3 years after the due date (not required to disclose donor names - just   	amounts and nature of the contribution)</a:t>
            </a:r>
          </a:p>
          <a:p>
            <a:endParaRPr lang="en-US" sz="1800" b="0" i="0" u="none" strike="noStrike" baseline="0" dirty="0"/>
          </a:p>
          <a:p>
            <a:pPr>
              <a:buChar char="•"/>
            </a:pPr>
            <a:r>
              <a:rPr lang="en-US" sz="1800" b="0" i="0" u="none" strike="noStrike" baseline="0" dirty="0"/>
              <a:t>  Your application for exemption</a:t>
            </a:r>
          </a:p>
          <a:p>
            <a:endParaRPr lang="en-US" sz="1800" b="0" i="0" u="none" strike="noStrike" baseline="0" dirty="0"/>
          </a:p>
          <a:p>
            <a:pPr>
              <a:buChar char="•"/>
            </a:pPr>
            <a:r>
              <a:rPr lang="en-US" dirty="0"/>
              <a:t>  </a:t>
            </a:r>
            <a:r>
              <a:rPr lang="en-US" sz="1800" b="0" i="0" u="none" strike="noStrike" baseline="0" dirty="0"/>
              <a:t>The determination letter from the IRS that shows your exempt status (</a:t>
            </a:r>
            <a:r>
              <a:rPr lang="en-US" sz="1800" b="0" i="0" u="none" strike="noStrike" baseline="0" dirty="0" err="1"/>
              <a:t>Nat’l</a:t>
            </a:r>
            <a:r>
              <a:rPr lang="en-US" sz="1800" b="0" i="0" u="none" strike="noStrike" baseline="0" dirty="0"/>
              <a:t> letter available on 	our website.)</a:t>
            </a:r>
          </a:p>
          <a:p>
            <a:endParaRPr lang="en-US" sz="1800" b="0" i="0" u="none" strike="noStrike" baseline="0" dirty="0"/>
          </a:p>
          <a:p>
            <a:pPr>
              <a:buChar char="•"/>
            </a:pPr>
            <a:r>
              <a:rPr lang="en-US" dirty="0"/>
              <a:t>  </a:t>
            </a:r>
            <a:r>
              <a:rPr lang="en-US" sz="1800" b="0" i="0" u="none" strike="noStrike" baseline="0" dirty="0"/>
              <a:t>Available immediately is best, but within two weeks of the request</a:t>
            </a:r>
          </a:p>
          <a:p>
            <a:endParaRPr lang="en-US" sz="1800" b="0" i="0" u="none" strike="noStrike" baseline="0" dirty="0"/>
          </a:p>
          <a:p>
            <a:pPr>
              <a:buChar char="•"/>
            </a:pPr>
            <a:r>
              <a:rPr lang="en-US" dirty="0"/>
              <a:t>  </a:t>
            </a:r>
            <a:r>
              <a:rPr lang="en-US" sz="1800" b="0" i="0" u="none" strike="noStrike" baseline="0" dirty="0"/>
              <a:t>You can charge a reasonable fee for copies - better yet, post your information online and 	refer the requester to a specific portion of your website</a:t>
            </a:r>
          </a:p>
          <a:p>
            <a:endParaRPr lang="en-US" dirty="0"/>
          </a:p>
        </p:txBody>
      </p:sp>
    </p:spTree>
    <p:extLst>
      <p:ext uri="{BB962C8B-B14F-4D97-AF65-F5344CB8AC3E}">
        <p14:creationId xmlns:p14="http://schemas.microsoft.com/office/powerpoint/2010/main" val="23392354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F08A2F-E266-489F-82F1-6C638851BCD5}"/>
              </a:ext>
            </a:extLst>
          </p:cNvPr>
          <p:cNvSpPr txBox="1"/>
          <p:nvPr/>
        </p:nvSpPr>
        <p:spPr>
          <a:xfrm>
            <a:off x="770467" y="694267"/>
            <a:ext cx="10676466" cy="4247317"/>
          </a:xfrm>
          <a:prstGeom prst="rect">
            <a:avLst/>
          </a:prstGeom>
          <a:noFill/>
        </p:spPr>
        <p:txBody>
          <a:bodyPr wrap="square" rtlCol="0">
            <a:spAutoFit/>
          </a:bodyPr>
          <a:lstStyle/>
          <a:p>
            <a:r>
              <a:rPr lang="en-US" sz="1800" b="1" i="1" u="none" strike="noStrike" baseline="0" dirty="0"/>
              <a:t>Required Disclosures</a:t>
            </a:r>
            <a:r>
              <a:rPr lang="en-US" sz="1800" b="0" i="0" u="none" strike="noStrike" baseline="0" dirty="0"/>
              <a:t> </a:t>
            </a:r>
            <a:r>
              <a:rPr lang="en-US" sz="1800" b="0" i="0" u="none" strike="noStrike" baseline="0" dirty="0">
                <a:solidFill>
                  <a:srgbClr val="0000FF"/>
                </a:solidFill>
              </a:rPr>
              <a:t>https://www.stayexempt.irs.gov/se/files/downloads/Required_Disclosures_Print_for_PDF.pdf</a:t>
            </a:r>
          </a:p>
          <a:p>
            <a:endParaRPr lang="en-US" sz="1800" dirty="0"/>
          </a:p>
          <a:p>
            <a:endParaRPr lang="en-US" sz="1800" dirty="0"/>
          </a:p>
          <a:p>
            <a:r>
              <a:rPr lang="en-US" sz="1800" b="1" i="0" u="sng" strike="noStrike" baseline="0" dirty="0"/>
              <a:t>Quid Pro Quo</a:t>
            </a:r>
            <a:r>
              <a:rPr lang="en-US" sz="1800" b="1" i="0" u="none" strike="noStrike" baseline="0" dirty="0"/>
              <a:t> (“something for something”)</a:t>
            </a:r>
          </a:p>
          <a:p>
            <a:endParaRPr lang="en-US" sz="1800" dirty="0"/>
          </a:p>
          <a:p>
            <a:r>
              <a:rPr lang="en-US" dirty="0"/>
              <a:t>.  </a:t>
            </a:r>
            <a:r>
              <a:rPr lang="en-US" sz="1800" b="0" i="0" u="none" strike="noStrike" baseline="0" dirty="0"/>
              <a:t>When a donor makes a contribution to an organization and they receive a good or service 	in return for their donation, they’ve made a quid pro quo contribution. If that donation is 	greater than $75 and you give the donor something in return, you must disclose the value 	of that item or service to the donor.  (Think Crab feed at one of your fundraisers.)</a:t>
            </a:r>
          </a:p>
          <a:p>
            <a:endParaRPr lang="en-US" sz="1800" b="0" i="0" u="none" strike="noStrike" baseline="0" dirty="0"/>
          </a:p>
          <a:p>
            <a:r>
              <a:rPr lang="en-US" dirty="0"/>
              <a:t>.  </a:t>
            </a:r>
            <a:r>
              <a:rPr lang="en-US" sz="1800" b="0" i="0" u="none" strike="noStrike" baseline="0" dirty="0"/>
              <a:t>Exceptions: Insubstantial goods or services that you provide (@$11.25 or less) to donors in 	exchange for contributions - these are considered so small you don’t have to document 	them separately.  (Think pins, magnets, coffee mugs, etc.)</a:t>
            </a:r>
          </a:p>
          <a:p>
            <a:endParaRPr lang="en-US" dirty="0"/>
          </a:p>
        </p:txBody>
      </p:sp>
    </p:spTree>
    <p:extLst>
      <p:ext uri="{BB962C8B-B14F-4D97-AF65-F5344CB8AC3E}">
        <p14:creationId xmlns:p14="http://schemas.microsoft.com/office/powerpoint/2010/main" val="19551851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F08A2F-E266-489F-82F1-6C638851BCD5}"/>
              </a:ext>
            </a:extLst>
          </p:cNvPr>
          <p:cNvSpPr txBox="1"/>
          <p:nvPr/>
        </p:nvSpPr>
        <p:spPr>
          <a:xfrm>
            <a:off x="770467" y="694267"/>
            <a:ext cx="10676466" cy="5632311"/>
          </a:xfrm>
          <a:prstGeom prst="rect">
            <a:avLst/>
          </a:prstGeom>
          <a:noFill/>
        </p:spPr>
        <p:txBody>
          <a:bodyPr wrap="square" rtlCol="0">
            <a:spAutoFit/>
          </a:bodyPr>
          <a:lstStyle/>
          <a:p>
            <a:r>
              <a:rPr lang="en-US" sz="1800" b="1" i="1" u="none" strike="noStrike" baseline="0" dirty="0"/>
              <a:t>Required Disclosures</a:t>
            </a:r>
            <a:r>
              <a:rPr lang="en-US" sz="1800" b="0" i="0" u="none" strike="noStrike" baseline="0" dirty="0"/>
              <a:t> </a:t>
            </a:r>
            <a:r>
              <a:rPr lang="en-US" sz="1800" b="0" i="0" u="none" strike="noStrike" baseline="0" dirty="0">
                <a:solidFill>
                  <a:srgbClr val="0000FF"/>
                </a:solidFill>
              </a:rPr>
              <a:t>https://www.stayexempt.irs.gov/se/files/downloads/Required_Disclosures_Print_for_PDF.pdf</a:t>
            </a:r>
          </a:p>
          <a:p>
            <a:endParaRPr lang="en-US" sz="1800" dirty="0"/>
          </a:p>
          <a:p>
            <a:endParaRPr lang="en-US" sz="1800" dirty="0"/>
          </a:p>
          <a:p>
            <a:r>
              <a:rPr lang="en-US" sz="1800" b="1" i="0" u="sng" strike="noStrike" baseline="0" dirty="0"/>
              <a:t>Non-Quid Pro Quo Acknowledgments</a:t>
            </a:r>
            <a:endParaRPr lang="en-US" sz="1800" b="1" i="0" u="none" strike="noStrike" baseline="0" dirty="0"/>
          </a:p>
          <a:p>
            <a:endParaRPr lang="en-US" sz="1800" dirty="0"/>
          </a:p>
          <a:p>
            <a:r>
              <a:rPr lang="en-US" dirty="0"/>
              <a:t>.  </a:t>
            </a:r>
            <a:r>
              <a:rPr lang="en-US" sz="1800" b="0" i="0" u="none" strike="noStrike" baseline="0" dirty="0"/>
              <a:t>Technically, if you don’t give a donor something in return for his or her contribution, you don’t 	have a disclosure requirement.</a:t>
            </a:r>
          </a:p>
          <a:p>
            <a:endParaRPr lang="en-US" sz="1800" b="0" i="0" u="none" strike="noStrike" baseline="0" dirty="0"/>
          </a:p>
          <a:p>
            <a:r>
              <a:rPr lang="en-US" dirty="0"/>
              <a:t>.  </a:t>
            </a:r>
            <a:r>
              <a:rPr lang="en-US" sz="1800" b="0" i="0" u="none" strike="noStrike" baseline="0" dirty="0"/>
              <a:t>However, Donors cannot claim a tax deduction for any contribution unless they maintain 	documentation for the amount donated.  This is usually in the form of a written 	acknowledgment from you (and if over $250 - has to be from you.)  Examples are on the 	</a:t>
            </a:r>
            <a:r>
              <a:rPr lang="en-US" sz="1800" b="0" i="0" u="none" strike="noStrike" baseline="0" dirty="0" err="1"/>
              <a:t>Nat’l</a:t>
            </a:r>
            <a:r>
              <a:rPr lang="en-US" sz="1800" b="0" i="0" u="none" strike="noStrike" baseline="0" dirty="0"/>
              <a:t> BSMA website.</a:t>
            </a:r>
          </a:p>
          <a:p>
            <a:endParaRPr lang="en-US" sz="1800" b="0" i="0" u="none" strike="noStrike" baseline="0" dirty="0"/>
          </a:p>
          <a:p>
            <a:r>
              <a:rPr lang="en-US" dirty="0"/>
              <a:t>.  </a:t>
            </a:r>
            <a:r>
              <a:rPr lang="en-US" sz="1800" b="0" i="0" u="none" strike="noStrike" baseline="0" dirty="0"/>
              <a:t>Must indicate the name of your organization; date of the contribution; the cash contribution 	amount; the description (but not value) of any noncash contributions; a statement that no 	goods or services were provided by the organization in return for the donation, if that was 	the case - or a description and good faith estimate of the value of goods or services, if 	any, that you provided in return for the contribution.</a:t>
            </a:r>
          </a:p>
          <a:p>
            <a:endParaRPr lang="en-US" dirty="0"/>
          </a:p>
        </p:txBody>
      </p:sp>
    </p:spTree>
    <p:extLst>
      <p:ext uri="{BB962C8B-B14F-4D97-AF65-F5344CB8AC3E}">
        <p14:creationId xmlns:p14="http://schemas.microsoft.com/office/powerpoint/2010/main" val="345048954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AABA8-A03A-46FF-B31D-B64DD1E6FDEE}"/>
              </a:ext>
            </a:extLst>
          </p:cNvPr>
          <p:cNvSpPr>
            <a:spLocks noGrp="1"/>
          </p:cNvSpPr>
          <p:nvPr>
            <p:ph type="title"/>
          </p:nvPr>
        </p:nvSpPr>
        <p:spPr/>
        <p:txBody>
          <a:bodyPr>
            <a:normAutofit/>
          </a:bodyPr>
          <a:lstStyle/>
          <a:p>
            <a:r>
              <a:rPr lang="en-US" dirty="0"/>
              <a:t>Reminders</a:t>
            </a:r>
            <a:br>
              <a:rPr lang="en-US" dirty="0"/>
            </a:br>
            <a:r>
              <a:rPr lang="en-US" sz="1800" dirty="0"/>
              <a:t>based on BSMA Governing Docs &amp; Financial Policies</a:t>
            </a:r>
          </a:p>
        </p:txBody>
      </p:sp>
      <p:sp>
        <p:nvSpPr>
          <p:cNvPr id="3" name="Text Placeholder 2">
            <a:extLst>
              <a:ext uri="{FF2B5EF4-FFF2-40B4-BE49-F238E27FC236}">
                <a16:creationId xmlns:a16="http://schemas.microsoft.com/office/drawing/2014/main" id="{358ACDB9-9020-4424-84D3-BE1F8329E007}"/>
              </a:ext>
            </a:extLst>
          </p:cNvPr>
          <p:cNvSpPr>
            <a:spLocks noGrp="1"/>
          </p:cNvSpPr>
          <p:nvPr>
            <p:ph type="body" idx="1"/>
          </p:nvPr>
        </p:nvSpPr>
        <p:spPr/>
        <p:txBody>
          <a:bodyPr/>
          <a:lstStyle/>
          <a:p>
            <a:r>
              <a:rPr lang="en-US" sz="1800" b="1" i="0" u="none" strike="noStrike" baseline="0" dirty="0">
                <a:solidFill>
                  <a:srgbClr val="FF0000"/>
                </a:solidFill>
              </a:rPr>
              <a:t>Chapter Presidents - Warning!</a:t>
            </a:r>
            <a:r>
              <a:rPr lang="en-US" sz="1800" b="0" i="0" u="none" strike="noStrike" baseline="0" dirty="0">
                <a:solidFill>
                  <a:srgbClr val="FF0000"/>
                </a:solidFill>
              </a:rPr>
              <a:t> </a:t>
            </a:r>
            <a:endParaRPr lang="en-US" dirty="0"/>
          </a:p>
        </p:txBody>
      </p:sp>
      <p:sp>
        <p:nvSpPr>
          <p:cNvPr id="6" name="Text Placeholder 5">
            <a:extLst>
              <a:ext uri="{FF2B5EF4-FFF2-40B4-BE49-F238E27FC236}">
                <a16:creationId xmlns:a16="http://schemas.microsoft.com/office/drawing/2014/main" id="{0713E707-1972-4823-8A6B-AA79F1472A2F}"/>
              </a:ext>
            </a:extLst>
          </p:cNvPr>
          <p:cNvSpPr>
            <a:spLocks noGrp="1"/>
          </p:cNvSpPr>
          <p:nvPr>
            <p:ph type="body" sz="half" idx="15"/>
          </p:nvPr>
        </p:nvSpPr>
        <p:spPr>
          <a:ln>
            <a:solidFill>
              <a:schemeClr val="accent1">
                <a:shade val="50000"/>
              </a:schemeClr>
            </a:solidFill>
            <a:miter lim="800000"/>
          </a:ln>
        </p:spPr>
        <p:txBody>
          <a:bodyPr/>
          <a:lstStyle/>
          <a:p>
            <a:endParaRPr lang="en-US" sz="1800" b="0" u="none" strike="noStrike" baseline="0" dirty="0"/>
          </a:p>
          <a:p>
            <a:r>
              <a:rPr lang="en-US" sz="1800" b="0" u="none" strike="noStrike" baseline="0" dirty="0"/>
              <a:t>It’s not “your” chapter or “your” money.  You are a member just like everyone else, except that you’ve been tasked with the additional responsibility to make sure the goals and mission of your chapter are carried out efficiently and legally.</a:t>
            </a:r>
            <a:endParaRPr lang="en-US" dirty="0"/>
          </a:p>
        </p:txBody>
      </p:sp>
      <p:sp>
        <p:nvSpPr>
          <p:cNvPr id="4" name="Text Placeholder 3">
            <a:extLst>
              <a:ext uri="{FF2B5EF4-FFF2-40B4-BE49-F238E27FC236}">
                <a16:creationId xmlns:a16="http://schemas.microsoft.com/office/drawing/2014/main" id="{42ED29AE-AEAD-4471-A8C3-0EECB286B642}"/>
              </a:ext>
            </a:extLst>
          </p:cNvPr>
          <p:cNvSpPr>
            <a:spLocks noGrp="1"/>
          </p:cNvSpPr>
          <p:nvPr>
            <p:ph type="body" sz="quarter" idx="3"/>
          </p:nvPr>
        </p:nvSpPr>
        <p:spPr/>
        <p:txBody>
          <a:bodyPr/>
          <a:lstStyle/>
          <a:p>
            <a:pPr algn="ctr"/>
            <a:r>
              <a:rPr lang="en-US" sz="1800" b="1" i="0" u="none" strike="noStrike" baseline="0" dirty="0"/>
              <a:t>Training Videos</a:t>
            </a:r>
            <a:endParaRPr lang="en-US" dirty="0"/>
          </a:p>
        </p:txBody>
      </p:sp>
      <p:sp>
        <p:nvSpPr>
          <p:cNvPr id="7" name="Text Placeholder 6">
            <a:extLst>
              <a:ext uri="{FF2B5EF4-FFF2-40B4-BE49-F238E27FC236}">
                <a16:creationId xmlns:a16="http://schemas.microsoft.com/office/drawing/2014/main" id="{D469C0AA-363B-4C47-883F-720204751595}"/>
              </a:ext>
            </a:extLst>
          </p:cNvPr>
          <p:cNvSpPr>
            <a:spLocks noGrp="1"/>
          </p:cNvSpPr>
          <p:nvPr>
            <p:ph type="body" sz="half" idx="16"/>
          </p:nvPr>
        </p:nvSpPr>
        <p:spPr>
          <a:ln>
            <a:solidFill>
              <a:schemeClr val="accent1">
                <a:shade val="50000"/>
              </a:schemeClr>
            </a:solidFill>
            <a:miter lim="800000"/>
          </a:ln>
        </p:spPr>
        <p:txBody>
          <a:bodyPr/>
          <a:lstStyle/>
          <a:p>
            <a:endParaRPr lang="en-US" sz="1800" b="0" i="0" u="none" strike="noStrike" baseline="0" dirty="0"/>
          </a:p>
          <a:p>
            <a:r>
              <a:rPr lang="en-US" sz="1800" b="0" i="0" u="none" strike="noStrike" baseline="0" dirty="0"/>
              <a:t>Chapter Financial Officers Zoom Meeting and other resources under Training Videos on the national website: </a:t>
            </a:r>
            <a:r>
              <a:rPr lang="en-US" sz="1800" b="0" i="0" u="sng" strike="noStrike" baseline="0" dirty="0">
                <a:solidFill>
                  <a:srgbClr val="0000FF"/>
                </a:solidFill>
                <a:hlinkClick r:id="rId2">
                  <a:extLst>
                    <a:ext uri="{A12FA001-AC4F-418D-AE19-62706E023703}">
                      <ahyp:hlinkClr xmlns:ahyp="http://schemas.microsoft.com/office/drawing/2018/hyperlinkcolor" val="tx"/>
                    </a:ext>
                  </a:extLst>
                </a:hlinkClick>
              </a:rPr>
              <a:t>https://www.bluestarmothers.org/training-videos</a:t>
            </a:r>
            <a:endParaRPr lang="en-US" dirty="0">
              <a:solidFill>
                <a:srgbClr val="0000FF"/>
              </a:solidFill>
            </a:endParaRPr>
          </a:p>
        </p:txBody>
      </p:sp>
      <p:sp>
        <p:nvSpPr>
          <p:cNvPr id="5" name="Text Placeholder 4">
            <a:extLst>
              <a:ext uri="{FF2B5EF4-FFF2-40B4-BE49-F238E27FC236}">
                <a16:creationId xmlns:a16="http://schemas.microsoft.com/office/drawing/2014/main" id="{7FD0EE3E-EDD5-411C-95D1-638A7ECA70F4}"/>
              </a:ext>
            </a:extLst>
          </p:cNvPr>
          <p:cNvSpPr>
            <a:spLocks noGrp="1"/>
          </p:cNvSpPr>
          <p:nvPr>
            <p:ph type="body" sz="quarter" idx="13"/>
          </p:nvPr>
        </p:nvSpPr>
        <p:spPr/>
        <p:txBody>
          <a:bodyPr/>
          <a:lstStyle/>
          <a:p>
            <a:pPr algn="ctr"/>
            <a:r>
              <a:rPr lang="en-US" sz="1800" b="1" i="0" u="none" strike="noStrike" baseline="0" dirty="0"/>
              <a:t>Get ready for Annual Compliance</a:t>
            </a:r>
            <a:endParaRPr lang="en-US" dirty="0"/>
          </a:p>
        </p:txBody>
      </p:sp>
      <p:sp>
        <p:nvSpPr>
          <p:cNvPr id="8" name="Text Placeholder 7">
            <a:extLst>
              <a:ext uri="{FF2B5EF4-FFF2-40B4-BE49-F238E27FC236}">
                <a16:creationId xmlns:a16="http://schemas.microsoft.com/office/drawing/2014/main" id="{FD2ECD31-F46B-4C7C-B3E6-FBD5C4522193}"/>
              </a:ext>
            </a:extLst>
          </p:cNvPr>
          <p:cNvSpPr>
            <a:spLocks noGrp="1"/>
          </p:cNvSpPr>
          <p:nvPr>
            <p:ph type="body" sz="half" idx="17"/>
          </p:nvPr>
        </p:nvSpPr>
        <p:spPr>
          <a:ln>
            <a:solidFill>
              <a:schemeClr val="accent1">
                <a:shade val="50000"/>
              </a:schemeClr>
            </a:solidFill>
            <a:miter lim="800000"/>
          </a:ln>
        </p:spPr>
        <p:txBody>
          <a:bodyPr>
            <a:noAutofit/>
          </a:bodyPr>
          <a:lstStyle/>
          <a:p>
            <a:pPr marL="285750" indent="-285750">
              <a:buFont typeface="Wingdings" panose="05000000000000000000" pitchFamily="2" charset="2"/>
              <a:buChar char="ü"/>
            </a:pPr>
            <a:r>
              <a:rPr lang="en-US" sz="1800" dirty="0"/>
              <a:t>Statement of Income and Expense for the entire year</a:t>
            </a:r>
          </a:p>
          <a:p>
            <a:pPr marL="285750" indent="-285750">
              <a:buFont typeface="Wingdings" panose="05000000000000000000" pitchFamily="2" charset="2"/>
              <a:buChar char="ü"/>
            </a:pPr>
            <a:endParaRPr lang="en-US" sz="1800" dirty="0"/>
          </a:p>
          <a:p>
            <a:pPr marL="285750" indent="-285750">
              <a:buFont typeface="Wingdings" panose="05000000000000000000" pitchFamily="2" charset="2"/>
              <a:buChar char="ü"/>
            </a:pPr>
            <a:r>
              <a:rPr lang="en-US" sz="1800" dirty="0"/>
              <a:t>All pages of your 8/31 bank statements</a:t>
            </a:r>
          </a:p>
          <a:p>
            <a:pPr marL="285750" indent="-285750">
              <a:buFont typeface="Wingdings" panose="05000000000000000000" pitchFamily="2" charset="2"/>
              <a:buChar char="ü"/>
            </a:pPr>
            <a:endParaRPr lang="en-US" sz="1800" dirty="0"/>
          </a:p>
          <a:p>
            <a:pPr marL="285750" indent="-285750">
              <a:buFont typeface="Wingdings" panose="05000000000000000000" pitchFamily="2" charset="2"/>
              <a:buChar char="ü"/>
            </a:pPr>
            <a:r>
              <a:rPr lang="en-US" sz="1800" dirty="0"/>
              <a:t>Form 990 filed</a:t>
            </a:r>
          </a:p>
          <a:p>
            <a:pPr marL="285750" indent="-285750">
              <a:buFont typeface="Wingdings" panose="05000000000000000000" pitchFamily="2" charset="2"/>
              <a:buChar char="ü"/>
            </a:pPr>
            <a:endParaRPr lang="en-US" sz="1800" dirty="0"/>
          </a:p>
          <a:p>
            <a:pPr marL="285750" indent="-285750">
              <a:buFont typeface="Wingdings" panose="05000000000000000000" pitchFamily="2" charset="2"/>
              <a:buChar char="ü"/>
            </a:pPr>
            <a:r>
              <a:rPr lang="en-US" sz="1800" dirty="0"/>
              <a:t>State and local licenses and filings</a:t>
            </a:r>
          </a:p>
        </p:txBody>
      </p:sp>
    </p:spTree>
    <p:extLst>
      <p:ext uri="{BB962C8B-B14F-4D97-AF65-F5344CB8AC3E}">
        <p14:creationId xmlns:p14="http://schemas.microsoft.com/office/powerpoint/2010/main" val="9926026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AABA8-A03A-46FF-B31D-B64DD1E6FDEE}"/>
              </a:ext>
            </a:extLst>
          </p:cNvPr>
          <p:cNvSpPr>
            <a:spLocks noGrp="1"/>
          </p:cNvSpPr>
          <p:nvPr>
            <p:ph type="title"/>
          </p:nvPr>
        </p:nvSpPr>
        <p:spPr/>
        <p:txBody>
          <a:bodyPr>
            <a:normAutofit/>
          </a:bodyPr>
          <a:lstStyle/>
          <a:p>
            <a:r>
              <a:rPr lang="en-US" dirty="0"/>
              <a:t>Reminders</a:t>
            </a:r>
            <a:br>
              <a:rPr lang="en-US" dirty="0"/>
            </a:br>
            <a:r>
              <a:rPr lang="en-US" sz="1800" dirty="0"/>
              <a:t>based on BSMA Governing Docs &amp; Financial Policies</a:t>
            </a:r>
          </a:p>
        </p:txBody>
      </p:sp>
      <p:sp>
        <p:nvSpPr>
          <p:cNvPr id="3" name="Text Placeholder 2">
            <a:extLst>
              <a:ext uri="{FF2B5EF4-FFF2-40B4-BE49-F238E27FC236}">
                <a16:creationId xmlns:a16="http://schemas.microsoft.com/office/drawing/2014/main" id="{358ACDB9-9020-4424-84D3-BE1F8329E007}"/>
              </a:ext>
            </a:extLst>
          </p:cNvPr>
          <p:cNvSpPr>
            <a:spLocks noGrp="1"/>
          </p:cNvSpPr>
          <p:nvPr>
            <p:ph type="body" idx="1"/>
          </p:nvPr>
        </p:nvSpPr>
        <p:spPr/>
        <p:txBody>
          <a:bodyPr/>
          <a:lstStyle/>
          <a:p>
            <a:pPr algn="ctr"/>
            <a:r>
              <a:rPr lang="en-US" sz="1800" b="1" dirty="0"/>
              <a:t>Games of Chance</a:t>
            </a:r>
          </a:p>
          <a:p>
            <a:pPr algn="ctr"/>
            <a:r>
              <a:rPr lang="en-US" sz="1400" b="1" dirty="0"/>
              <a:t>Raffles, lotteries, bunco, bingo</a:t>
            </a:r>
          </a:p>
        </p:txBody>
      </p:sp>
      <p:sp>
        <p:nvSpPr>
          <p:cNvPr id="6" name="Text Placeholder 5">
            <a:extLst>
              <a:ext uri="{FF2B5EF4-FFF2-40B4-BE49-F238E27FC236}">
                <a16:creationId xmlns:a16="http://schemas.microsoft.com/office/drawing/2014/main" id="{0713E707-1972-4823-8A6B-AA79F1472A2F}"/>
              </a:ext>
            </a:extLst>
          </p:cNvPr>
          <p:cNvSpPr>
            <a:spLocks noGrp="1"/>
          </p:cNvSpPr>
          <p:nvPr>
            <p:ph type="body" sz="half" idx="15"/>
          </p:nvPr>
        </p:nvSpPr>
        <p:spPr>
          <a:ln>
            <a:solidFill>
              <a:schemeClr val="accent1">
                <a:shade val="50000"/>
              </a:schemeClr>
            </a:solidFill>
            <a:miter lim="800000"/>
          </a:ln>
        </p:spPr>
        <p:txBody>
          <a:bodyPr/>
          <a:lstStyle/>
          <a:p>
            <a:endParaRPr lang="en-US" dirty="0"/>
          </a:p>
          <a:p>
            <a:r>
              <a:rPr lang="en-US" sz="1800" b="0" i="0" u="none" strike="noStrike" baseline="0" dirty="0"/>
              <a:t>Check with your State to know if registration of any type is required </a:t>
            </a:r>
            <a:r>
              <a:rPr lang="en-US" sz="1800" b="1" i="0" u="none" strike="noStrike" baseline="0" dirty="0"/>
              <a:t>before</a:t>
            </a:r>
            <a:r>
              <a:rPr lang="en-US" sz="1800" b="0" i="0" u="none" strike="noStrike" baseline="0" dirty="0"/>
              <a:t> conducting a fundraiser that involves games of chance.  Some states have registration limits based on the value of the goods being awarded.  It’s your responsibility to know the rules.</a:t>
            </a:r>
            <a:endParaRPr lang="en-US" dirty="0"/>
          </a:p>
          <a:p>
            <a:endParaRPr lang="en-US" dirty="0"/>
          </a:p>
          <a:p>
            <a:endParaRPr lang="en-US" dirty="0"/>
          </a:p>
          <a:p>
            <a:endParaRPr lang="en-US" dirty="0"/>
          </a:p>
          <a:p>
            <a:endParaRPr lang="en-US" dirty="0"/>
          </a:p>
        </p:txBody>
      </p:sp>
      <p:sp>
        <p:nvSpPr>
          <p:cNvPr id="4" name="Text Placeholder 3">
            <a:extLst>
              <a:ext uri="{FF2B5EF4-FFF2-40B4-BE49-F238E27FC236}">
                <a16:creationId xmlns:a16="http://schemas.microsoft.com/office/drawing/2014/main" id="{42ED29AE-AEAD-4471-A8C3-0EECB286B642}"/>
              </a:ext>
            </a:extLst>
          </p:cNvPr>
          <p:cNvSpPr>
            <a:spLocks noGrp="1"/>
          </p:cNvSpPr>
          <p:nvPr>
            <p:ph type="body" sz="quarter" idx="3"/>
          </p:nvPr>
        </p:nvSpPr>
        <p:spPr/>
        <p:txBody>
          <a:bodyPr/>
          <a:lstStyle/>
          <a:p>
            <a:pPr algn="ctr"/>
            <a:r>
              <a:rPr lang="en-US" sz="1800" b="1" dirty="0"/>
              <a:t>Know our BSMA Policies</a:t>
            </a:r>
          </a:p>
        </p:txBody>
      </p:sp>
      <p:sp>
        <p:nvSpPr>
          <p:cNvPr id="7" name="Text Placeholder 6">
            <a:extLst>
              <a:ext uri="{FF2B5EF4-FFF2-40B4-BE49-F238E27FC236}">
                <a16:creationId xmlns:a16="http://schemas.microsoft.com/office/drawing/2014/main" id="{D469C0AA-363B-4C47-883F-720204751595}"/>
              </a:ext>
            </a:extLst>
          </p:cNvPr>
          <p:cNvSpPr>
            <a:spLocks noGrp="1"/>
          </p:cNvSpPr>
          <p:nvPr>
            <p:ph type="body" sz="half" idx="16"/>
          </p:nvPr>
        </p:nvSpPr>
        <p:spPr>
          <a:ln>
            <a:solidFill>
              <a:schemeClr val="accent1">
                <a:shade val="50000"/>
              </a:schemeClr>
            </a:solidFill>
            <a:miter lim="800000"/>
          </a:ln>
        </p:spPr>
        <p:txBody>
          <a:bodyPr>
            <a:normAutofit/>
          </a:bodyPr>
          <a:lstStyle/>
          <a:p>
            <a:pPr algn="ctr"/>
            <a:endParaRPr lang="en-US" sz="1400" b="1" dirty="0"/>
          </a:p>
          <a:p>
            <a:pPr algn="ctr"/>
            <a:endParaRPr lang="en-US" b="1" dirty="0"/>
          </a:p>
          <a:p>
            <a:pPr algn="ctr"/>
            <a:endParaRPr lang="en-US" sz="1400" b="1" dirty="0"/>
          </a:p>
          <a:p>
            <a:pPr algn="ctr"/>
            <a:endParaRPr lang="en-US" b="1" dirty="0"/>
          </a:p>
          <a:p>
            <a:pPr algn="ctr"/>
            <a:endParaRPr lang="en-US" b="1" dirty="0"/>
          </a:p>
          <a:p>
            <a:pPr algn="ctr"/>
            <a:endParaRPr lang="en-US" b="1" dirty="0"/>
          </a:p>
          <a:p>
            <a:pPr algn="ctr"/>
            <a:r>
              <a:rPr lang="en-US" sz="1800" b="1" dirty="0"/>
              <a:t>“But we’ve always</a:t>
            </a:r>
          </a:p>
          <a:p>
            <a:pPr algn="ctr"/>
            <a:r>
              <a:rPr lang="en-US" sz="1800" b="1" dirty="0"/>
              <a:t>done it this way!”</a:t>
            </a:r>
          </a:p>
          <a:p>
            <a:endParaRPr lang="en-US" dirty="0">
              <a:solidFill>
                <a:srgbClr val="0000FF"/>
              </a:solidFill>
            </a:endParaRPr>
          </a:p>
          <a:p>
            <a:endParaRPr lang="en-US" dirty="0">
              <a:solidFill>
                <a:srgbClr val="0000FF"/>
              </a:solidFill>
            </a:endParaRPr>
          </a:p>
          <a:p>
            <a:endParaRPr lang="en-US" dirty="0">
              <a:solidFill>
                <a:srgbClr val="0000FF"/>
              </a:solidFill>
            </a:endParaRPr>
          </a:p>
        </p:txBody>
      </p:sp>
      <p:sp>
        <p:nvSpPr>
          <p:cNvPr id="5" name="Text Placeholder 4">
            <a:extLst>
              <a:ext uri="{FF2B5EF4-FFF2-40B4-BE49-F238E27FC236}">
                <a16:creationId xmlns:a16="http://schemas.microsoft.com/office/drawing/2014/main" id="{7FD0EE3E-EDD5-411C-95D1-638A7ECA70F4}"/>
              </a:ext>
            </a:extLst>
          </p:cNvPr>
          <p:cNvSpPr>
            <a:spLocks noGrp="1"/>
          </p:cNvSpPr>
          <p:nvPr>
            <p:ph type="body" sz="quarter" idx="13"/>
          </p:nvPr>
        </p:nvSpPr>
        <p:spPr/>
        <p:txBody>
          <a:bodyPr/>
          <a:lstStyle/>
          <a:p>
            <a:pPr algn="ctr"/>
            <a:r>
              <a:rPr lang="en-US" sz="1800" b="1" dirty="0"/>
              <a:t>Budget, Budget, Budget</a:t>
            </a:r>
            <a:endParaRPr lang="en-US" sz="1800" dirty="0"/>
          </a:p>
        </p:txBody>
      </p:sp>
      <p:sp>
        <p:nvSpPr>
          <p:cNvPr id="8" name="Text Placeholder 7">
            <a:extLst>
              <a:ext uri="{FF2B5EF4-FFF2-40B4-BE49-F238E27FC236}">
                <a16:creationId xmlns:a16="http://schemas.microsoft.com/office/drawing/2014/main" id="{FD2ECD31-F46B-4C7C-B3E6-FBD5C4522193}"/>
              </a:ext>
            </a:extLst>
          </p:cNvPr>
          <p:cNvSpPr>
            <a:spLocks noGrp="1"/>
          </p:cNvSpPr>
          <p:nvPr>
            <p:ph type="body" sz="half" idx="17"/>
          </p:nvPr>
        </p:nvSpPr>
        <p:spPr>
          <a:ln>
            <a:solidFill>
              <a:schemeClr val="accent1">
                <a:shade val="50000"/>
              </a:schemeClr>
            </a:solidFill>
            <a:miter lim="800000"/>
          </a:ln>
        </p:spPr>
        <p:txBody>
          <a:bodyPr>
            <a:normAutofit lnSpcReduction="10000"/>
          </a:bodyPr>
          <a:lstStyle/>
          <a:p>
            <a:pPr marL="285750" indent="-285750">
              <a:buFont typeface="Wingdings" panose="05000000000000000000" pitchFamily="2" charset="2"/>
              <a:buChar char="Ø"/>
            </a:pPr>
            <a:endParaRPr lang="en-US" sz="1800" b="0" i="0" u="none" strike="noStrike" baseline="0" dirty="0"/>
          </a:p>
          <a:p>
            <a:pPr marL="285750" indent="-285750">
              <a:buFont typeface="Wingdings" panose="05000000000000000000" pitchFamily="2" charset="2"/>
              <a:buChar char="Ø"/>
            </a:pPr>
            <a:r>
              <a:rPr lang="en-US" sz="1800" b="0" i="0" u="none" strike="noStrike" baseline="0" dirty="0"/>
              <a:t>It is a guide.  </a:t>
            </a:r>
          </a:p>
          <a:p>
            <a:pPr marL="285750" indent="-285750">
              <a:buFont typeface="Wingdings" panose="05000000000000000000" pitchFamily="2" charset="2"/>
              <a:buChar char="Ø"/>
            </a:pPr>
            <a:r>
              <a:rPr lang="en-US" sz="1800" b="0" i="0" u="none" strike="noStrike" baseline="0" dirty="0"/>
              <a:t>It is formed with the input from all members.  </a:t>
            </a:r>
          </a:p>
          <a:p>
            <a:pPr marL="285750" indent="-285750">
              <a:buFont typeface="Wingdings" panose="05000000000000000000" pitchFamily="2" charset="2"/>
              <a:buChar char="Ø"/>
            </a:pPr>
            <a:r>
              <a:rPr lang="en-US" sz="1800" b="0" i="0" u="none" strike="noStrike" baseline="0" dirty="0"/>
              <a:t>It eliminates redundant discussions throughout the year.  </a:t>
            </a:r>
          </a:p>
          <a:p>
            <a:pPr marL="285750" indent="-285750">
              <a:buFont typeface="Wingdings" panose="05000000000000000000" pitchFamily="2" charset="2"/>
              <a:buChar char="Ø"/>
            </a:pPr>
            <a:r>
              <a:rPr lang="en-US" sz="1800" b="0" i="0" u="none" strike="noStrike" baseline="0" dirty="0"/>
              <a:t>It is a measuring rod for how well you did in comparison to what you were expecting.</a:t>
            </a:r>
            <a:endParaRPr lang="en-US" sz="1800" dirty="0">
              <a:solidFill>
                <a:srgbClr val="0000FF"/>
              </a:solidFill>
            </a:endParaRPr>
          </a:p>
        </p:txBody>
      </p:sp>
      <p:sp>
        <p:nvSpPr>
          <p:cNvPr id="11" name="&quot;Not Allowed&quot; Symbol 10">
            <a:extLst>
              <a:ext uri="{FF2B5EF4-FFF2-40B4-BE49-F238E27FC236}">
                <a16:creationId xmlns:a16="http://schemas.microsoft.com/office/drawing/2014/main" id="{82024708-32BB-4869-A99A-A2D9C74ED4E7}"/>
              </a:ext>
            </a:extLst>
          </p:cNvPr>
          <p:cNvSpPr/>
          <p:nvPr/>
        </p:nvSpPr>
        <p:spPr>
          <a:xfrm>
            <a:off x="5567894" y="4712414"/>
            <a:ext cx="1054359" cy="1110343"/>
          </a:xfrm>
          <a:prstGeom prst="noSmoking">
            <a:avLst/>
          </a:prstGeom>
          <a:solidFill>
            <a:srgbClr val="DF2E28">
              <a:alpha val="4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2" descr="Red Flag Warning for the Santa Barbara County mountains – missioncanyon.org">
            <a:extLst>
              <a:ext uri="{FF2B5EF4-FFF2-40B4-BE49-F238E27FC236}">
                <a16:creationId xmlns:a16="http://schemas.microsoft.com/office/drawing/2014/main" id="{13A87724-C44E-4E43-B64B-6A4768A0C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6546" y="2981949"/>
            <a:ext cx="1458976" cy="1652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1596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374DC66-E1D7-4FCB-A10E-0B7D80BDD1A6}"/>
              </a:ext>
            </a:extLst>
          </p:cNvPr>
          <p:cNvSpPr>
            <a:spLocks noGrp="1"/>
          </p:cNvSpPr>
          <p:nvPr>
            <p:ph type="title"/>
          </p:nvPr>
        </p:nvSpPr>
        <p:spPr/>
        <p:txBody>
          <a:bodyPr/>
          <a:lstStyle/>
          <a:p>
            <a:r>
              <a:rPr lang="en-US" dirty="0"/>
              <a:t>Stay true to our Mission</a:t>
            </a:r>
          </a:p>
        </p:txBody>
      </p:sp>
      <p:sp>
        <p:nvSpPr>
          <p:cNvPr id="13" name="Content Placeholder 12">
            <a:extLst>
              <a:ext uri="{FF2B5EF4-FFF2-40B4-BE49-F238E27FC236}">
                <a16:creationId xmlns:a16="http://schemas.microsoft.com/office/drawing/2014/main" id="{219A337A-C52D-4D85-B46D-0114BC9073A7}"/>
              </a:ext>
            </a:extLst>
          </p:cNvPr>
          <p:cNvSpPr>
            <a:spLocks noGrp="1"/>
          </p:cNvSpPr>
          <p:nvPr>
            <p:ph idx="1"/>
          </p:nvPr>
        </p:nvSpPr>
        <p:spPr>
          <a:xfrm>
            <a:off x="685800" y="2194560"/>
            <a:ext cx="10820400" cy="2826173"/>
          </a:xfrm>
        </p:spPr>
        <p:txBody>
          <a:bodyPr/>
          <a:lstStyle/>
          <a:p>
            <a:pPr marL="0" indent="0">
              <a:buNone/>
            </a:pPr>
            <a:r>
              <a:rPr lang="en-US" sz="1800" b="0" i="0" u="sng" strike="noStrike" baseline="0" dirty="0"/>
              <a:t>National Charter - Section 3</a:t>
            </a:r>
            <a:r>
              <a:rPr lang="en-US" sz="1800" b="0" i="0" u="none" strike="noStrike" baseline="0" dirty="0"/>
              <a:t> The purposes of the corporation shall be: To perpetuate the Blue Star Mothers of America, Inc., and the memory of all the men and women who have served our country as members of the Armed Forces; the further object of this organization shall be patriotic, educational, social, and for service; to maintain true allegiance to the Government of the United States; to educate our members and others not to divulge military, naval, or other Government information; to assist in veterans’ ceremonies, to attend patriotic rallies and meetings; to foster true democracy; to care for the unsupported mothers who gave their sons (and daughters) to the service of the Nation; to aid in bringing about recognition of the need of permanent civilian defense for each community and to ever be alert against invasion of un-American activities; to uphold the American institutions of freedom, justice, and equal rights, and to defend the United States from all enemies.</a:t>
            </a:r>
            <a:endParaRPr lang="en-US" dirty="0"/>
          </a:p>
        </p:txBody>
      </p:sp>
      <p:pic>
        <p:nvPicPr>
          <p:cNvPr id="17" name="Picture 16" descr="A close-up of a logo&#10;&#10;Description automatically generated with medium confidence">
            <a:extLst>
              <a:ext uri="{FF2B5EF4-FFF2-40B4-BE49-F238E27FC236}">
                <a16:creationId xmlns:a16="http://schemas.microsoft.com/office/drawing/2014/main" id="{FAE567EC-E36D-4438-9405-11B5A2CAD841}"/>
              </a:ext>
            </a:extLst>
          </p:cNvPr>
          <p:cNvPicPr>
            <a:picLocks noChangeAspect="1"/>
          </p:cNvPicPr>
          <p:nvPr/>
        </p:nvPicPr>
        <p:blipFill>
          <a:blip r:embed="rId2"/>
          <a:stretch>
            <a:fillRect/>
          </a:stretch>
        </p:blipFill>
        <p:spPr>
          <a:xfrm>
            <a:off x="5337242" y="5157892"/>
            <a:ext cx="1365115" cy="1374595"/>
          </a:xfrm>
          <a:prstGeom prst="rect">
            <a:avLst/>
          </a:prstGeom>
        </p:spPr>
      </p:pic>
    </p:spTree>
    <p:extLst>
      <p:ext uri="{BB962C8B-B14F-4D97-AF65-F5344CB8AC3E}">
        <p14:creationId xmlns:p14="http://schemas.microsoft.com/office/powerpoint/2010/main" val="39544636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C122DC-312A-404D-8EF6-31EA82333C5F}"/>
              </a:ext>
            </a:extLst>
          </p:cNvPr>
          <p:cNvPicPr>
            <a:picLocks noChangeAspect="1"/>
          </p:cNvPicPr>
          <p:nvPr/>
        </p:nvPicPr>
        <p:blipFill>
          <a:blip r:embed="rId2"/>
          <a:stretch>
            <a:fillRect/>
          </a:stretch>
        </p:blipFill>
        <p:spPr>
          <a:xfrm>
            <a:off x="0" y="857373"/>
            <a:ext cx="12192000" cy="1164105"/>
          </a:xfrm>
          <a:prstGeom prst="rect">
            <a:avLst/>
          </a:prstGeom>
        </p:spPr>
      </p:pic>
    </p:spTree>
    <p:extLst>
      <p:ext uri="{BB962C8B-B14F-4D97-AF65-F5344CB8AC3E}">
        <p14:creationId xmlns:p14="http://schemas.microsoft.com/office/powerpoint/2010/main" val="77733442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Luxury Condos Selling At Lake Tahoe | Builder Magazine">
            <a:extLst>
              <a:ext uri="{FF2B5EF4-FFF2-40B4-BE49-F238E27FC236}">
                <a16:creationId xmlns:a16="http://schemas.microsoft.com/office/drawing/2014/main" id="{B74F8BBC-6AE8-42EA-AC2A-6CFC439D3D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46511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9DAD8-0433-4DE7-928F-4E07269926B1}"/>
              </a:ext>
            </a:extLst>
          </p:cNvPr>
          <p:cNvSpPr>
            <a:spLocks noGrp="1"/>
          </p:cNvSpPr>
          <p:nvPr>
            <p:ph type="ctrTitle"/>
          </p:nvPr>
        </p:nvSpPr>
        <p:spPr/>
        <p:txBody>
          <a:bodyPr/>
          <a:lstStyle/>
          <a:p>
            <a:r>
              <a:rPr lang="en-US" dirty="0"/>
              <a:t>Financial Presentation</a:t>
            </a:r>
          </a:p>
        </p:txBody>
      </p:sp>
      <p:sp>
        <p:nvSpPr>
          <p:cNvPr id="3" name="Subtitle 2">
            <a:extLst>
              <a:ext uri="{FF2B5EF4-FFF2-40B4-BE49-F238E27FC236}">
                <a16:creationId xmlns:a16="http://schemas.microsoft.com/office/drawing/2014/main" id="{47D7668B-B43C-4109-B89A-5E3F8F87FCFB}"/>
              </a:ext>
            </a:extLst>
          </p:cNvPr>
          <p:cNvSpPr>
            <a:spLocks noGrp="1"/>
          </p:cNvSpPr>
          <p:nvPr>
            <p:ph type="subTitle" idx="1"/>
          </p:nvPr>
        </p:nvSpPr>
        <p:spPr/>
        <p:txBody>
          <a:bodyPr/>
          <a:lstStyle/>
          <a:p>
            <a:r>
              <a:rPr lang="en-US" dirty="0"/>
              <a:t>August 2021 National BSMA Convention – New Orleans, LA</a:t>
            </a:r>
          </a:p>
        </p:txBody>
      </p:sp>
      <p:sp>
        <p:nvSpPr>
          <p:cNvPr id="4" name="Rectangle 3">
            <a:extLst>
              <a:ext uri="{FF2B5EF4-FFF2-40B4-BE49-F238E27FC236}">
                <a16:creationId xmlns:a16="http://schemas.microsoft.com/office/drawing/2014/main" id="{FFB210B3-4FF1-4B3C-AF8B-2AD845E68548}"/>
              </a:ext>
            </a:extLst>
          </p:cNvPr>
          <p:cNvSpPr/>
          <p:nvPr/>
        </p:nvSpPr>
        <p:spPr>
          <a:xfrm rot="19921133">
            <a:off x="2709333" y="3365269"/>
            <a:ext cx="9712323"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Thank you for your attention!</a:t>
            </a:r>
          </a:p>
        </p:txBody>
      </p:sp>
    </p:spTree>
    <p:extLst>
      <p:ext uri="{BB962C8B-B14F-4D97-AF65-F5344CB8AC3E}">
        <p14:creationId xmlns:p14="http://schemas.microsoft.com/office/powerpoint/2010/main" val="40783587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46C980-EE98-4117-832B-F1DEDF00C0F5}"/>
              </a:ext>
            </a:extLst>
          </p:cNvPr>
          <p:cNvPicPr>
            <a:picLocks noChangeAspect="1"/>
          </p:cNvPicPr>
          <p:nvPr/>
        </p:nvPicPr>
        <p:blipFill>
          <a:blip r:embed="rId2"/>
          <a:stretch>
            <a:fillRect/>
          </a:stretch>
        </p:blipFill>
        <p:spPr>
          <a:xfrm>
            <a:off x="0" y="857373"/>
            <a:ext cx="12192000" cy="1164105"/>
          </a:xfrm>
          <a:prstGeom prst="rect">
            <a:avLst/>
          </a:prstGeom>
        </p:spPr>
      </p:pic>
      <p:pic>
        <p:nvPicPr>
          <p:cNvPr id="5" name="Picture 4">
            <a:extLst>
              <a:ext uri="{FF2B5EF4-FFF2-40B4-BE49-F238E27FC236}">
                <a16:creationId xmlns:a16="http://schemas.microsoft.com/office/drawing/2014/main" id="{126C3CF1-31F2-4232-B62C-F4A5C93D81B4}"/>
              </a:ext>
            </a:extLst>
          </p:cNvPr>
          <p:cNvPicPr>
            <a:picLocks noChangeAspect="1"/>
          </p:cNvPicPr>
          <p:nvPr/>
        </p:nvPicPr>
        <p:blipFill>
          <a:blip r:embed="rId3"/>
          <a:stretch>
            <a:fillRect/>
          </a:stretch>
        </p:blipFill>
        <p:spPr>
          <a:xfrm>
            <a:off x="0" y="2554070"/>
            <a:ext cx="12192000" cy="4081075"/>
          </a:xfrm>
          <a:prstGeom prst="rect">
            <a:avLst/>
          </a:prstGeom>
        </p:spPr>
      </p:pic>
    </p:spTree>
    <p:extLst>
      <p:ext uri="{BB962C8B-B14F-4D97-AF65-F5344CB8AC3E}">
        <p14:creationId xmlns:p14="http://schemas.microsoft.com/office/powerpoint/2010/main" val="338563812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DE91CCB-F388-4E28-98EB-6E00F7647FE8}"/>
              </a:ext>
            </a:extLst>
          </p:cNvPr>
          <p:cNvSpPr txBox="1"/>
          <p:nvPr/>
        </p:nvSpPr>
        <p:spPr>
          <a:xfrm>
            <a:off x="9062412" y="1283855"/>
            <a:ext cx="2179782" cy="646331"/>
          </a:xfrm>
          <a:prstGeom prst="rect">
            <a:avLst/>
          </a:prstGeom>
          <a:noFill/>
        </p:spPr>
        <p:txBody>
          <a:bodyPr wrap="square" rtlCol="0">
            <a:spAutoFit/>
          </a:bodyPr>
          <a:lstStyle/>
          <a:p>
            <a:r>
              <a:rPr lang="en-US" dirty="0"/>
              <a:t>Year end Cash = $191,540</a:t>
            </a:r>
          </a:p>
        </p:txBody>
      </p:sp>
      <p:pic>
        <p:nvPicPr>
          <p:cNvPr id="9" name="Picture 8">
            <a:extLst>
              <a:ext uri="{FF2B5EF4-FFF2-40B4-BE49-F238E27FC236}">
                <a16:creationId xmlns:a16="http://schemas.microsoft.com/office/drawing/2014/main" id="{F37C28A0-CFF3-4889-876E-EF52160B0BD7}"/>
              </a:ext>
            </a:extLst>
          </p:cNvPr>
          <p:cNvPicPr>
            <a:picLocks noChangeAspect="1"/>
          </p:cNvPicPr>
          <p:nvPr/>
        </p:nvPicPr>
        <p:blipFill>
          <a:blip r:embed="rId2"/>
          <a:stretch>
            <a:fillRect/>
          </a:stretch>
        </p:blipFill>
        <p:spPr>
          <a:xfrm>
            <a:off x="2948640" y="0"/>
            <a:ext cx="5820616" cy="6858000"/>
          </a:xfrm>
          <a:prstGeom prst="rect">
            <a:avLst/>
          </a:prstGeom>
        </p:spPr>
      </p:pic>
      <p:sp>
        <p:nvSpPr>
          <p:cNvPr id="10" name="Oval 9">
            <a:extLst>
              <a:ext uri="{FF2B5EF4-FFF2-40B4-BE49-F238E27FC236}">
                <a16:creationId xmlns:a16="http://schemas.microsoft.com/office/drawing/2014/main" id="{A98354E8-2283-45CC-867B-35900B493412}"/>
              </a:ext>
            </a:extLst>
          </p:cNvPr>
          <p:cNvSpPr/>
          <p:nvPr/>
        </p:nvSpPr>
        <p:spPr>
          <a:xfrm>
            <a:off x="7560733" y="1422400"/>
            <a:ext cx="1075267" cy="584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992928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7D9696-8E0B-43A9-9803-09AAE38FD572}"/>
              </a:ext>
            </a:extLst>
          </p:cNvPr>
          <p:cNvPicPr>
            <a:picLocks noChangeAspect="1"/>
          </p:cNvPicPr>
          <p:nvPr/>
        </p:nvPicPr>
        <p:blipFill>
          <a:blip r:embed="rId2"/>
          <a:stretch>
            <a:fillRect/>
          </a:stretch>
        </p:blipFill>
        <p:spPr>
          <a:xfrm>
            <a:off x="2342813" y="0"/>
            <a:ext cx="7506374" cy="6858000"/>
          </a:xfrm>
          <a:prstGeom prst="rect">
            <a:avLst/>
          </a:prstGeom>
        </p:spPr>
      </p:pic>
      <p:sp>
        <p:nvSpPr>
          <p:cNvPr id="4" name="Oval 3">
            <a:extLst>
              <a:ext uri="{FF2B5EF4-FFF2-40B4-BE49-F238E27FC236}">
                <a16:creationId xmlns:a16="http://schemas.microsoft.com/office/drawing/2014/main" id="{287CF638-44A0-4C20-A6EB-CE26A958E58C}"/>
              </a:ext>
            </a:extLst>
          </p:cNvPr>
          <p:cNvSpPr/>
          <p:nvPr/>
        </p:nvSpPr>
        <p:spPr>
          <a:xfrm>
            <a:off x="8511702" y="5632315"/>
            <a:ext cx="963038" cy="36965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981F9D8-B553-4CF1-94D5-B6D769D5521E}"/>
              </a:ext>
            </a:extLst>
          </p:cNvPr>
          <p:cNvSpPr txBox="1"/>
          <p:nvPr/>
        </p:nvSpPr>
        <p:spPr>
          <a:xfrm>
            <a:off x="10032999" y="5355635"/>
            <a:ext cx="1972734" cy="646331"/>
          </a:xfrm>
          <a:prstGeom prst="rect">
            <a:avLst/>
          </a:prstGeom>
          <a:noFill/>
        </p:spPr>
        <p:txBody>
          <a:bodyPr wrap="square" rtlCol="0">
            <a:spAutoFit/>
          </a:bodyPr>
          <a:lstStyle/>
          <a:p>
            <a:r>
              <a:rPr lang="en-US" dirty="0"/>
              <a:t>“Net Income” = $5,615</a:t>
            </a:r>
          </a:p>
        </p:txBody>
      </p:sp>
    </p:spTree>
    <p:extLst>
      <p:ext uri="{BB962C8B-B14F-4D97-AF65-F5344CB8AC3E}">
        <p14:creationId xmlns:p14="http://schemas.microsoft.com/office/powerpoint/2010/main" val="326455690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798FC-B860-44D7-8789-D82BFF5C6CC8}"/>
              </a:ext>
            </a:extLst>
          </p:cNvPr>
          <p:cNvSpPr>
            <a:spLocks noGrp="1"/>
          </p:cNvSpPr>
          <p:nvPr>
            <p:ph type="title"/>
          </p:nvPr>
        </p:nvSpPr>
        <p:spPr/>
        <p:txBody>
          <a:bodyPr>
            <a:normAutofit/>
          </a:bodyPr>
          <a:lstStyle/>
          <a:p>
            <a:r>
              <a:rPr lang="en-US" dirty="0"/>
              <a:t>Financial Presentation Content</a:t>
            </a:r>
          </a:p>
        </p:txBody>
      </p:sp>
      <p:graphicFrame>
        <p:nvGraphicFramePr>
          <p:cNvPr id="5" name="Content Placeholder 2">
            <a:extLst>
              <a:ext uri="{FF2B5EF4-FFF2-40B4-BE49-F238E27FC236}">
                <a16:creationId xmlns:a16="http://schemas.microsoft.com/office/drawing/2014/main" id="{367B77C9-2F3F-497D-9796-08B6D313FE59}"/>
              </a:ext>
            </a:extLst>
          </p:cNvPr>
          <p:cNvGraphicFramePr>
            <a:graphicFrameLocks noGrp="1"/>
          </p:cNvGraphicFramePr>
          <p:nvPr>
            <p:ph idx="1"/>
            <p:extLst>
              <p:ext uri="{D42A27DB-BD31-4B8C-83A1-F6EECF244321}">
                <p14:modId xmlns:p14="http://schemas.microsoft.com/office/powerpoint/2010/main" val="1696875890"/>
              </p:ext>
            </p:extLst>
          </p:nvPr>
        </p:nvGraphicFramePr>
        <p:xfrm>
          <a:off x="685800" y="2441051"/>
          <a:ext cx="10820400" cy="3530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7F8CEC26-1FF2-4A83-B439-3AD73DD240FC}"/>
              </a:ext>
            </a:extLst>
          </p:cNvPr>
          <p:cNvSpPr txBox="1"/>
          <p:nvPr/>
        </p:nvSpPr>
        <p:spPr>
          <a:xfrm>
            <a:off x="2794000" y="3107267"/>
            <a:ext cx="617477" cy="769441"/>
          </a:xfrm>
          <a:prstGeom prst="rect">
            <a:avLst/>
          </a:prstGeom>
          <a:noFill/>
        </p:spPr>
        <p:txBody>
          <a:bodyPr wrap="none" rtlCol="0">
            <a:spAutoFit/>
          </a:bodyPr>
          <a:lstStyle/>
          <a:p>
            <a:r>
              <a:rPr lang="en-US" sz="4400" b="1" dirty="0">
                <a:solidFill>
                  <a:schemeClr val="accent5">
                    <a:lumMod val="50000"/>
                  </a:schemeClr>
                </a:solidFill>
                <a:latin typeface="Wingdings 2" panose="05020102010507070707" pitchFamily="18" charset="2"/>
              </a:rPr>
              <a:t>P</a:t>
            </a:r>
          </a:p>
        </p:txBody>
      </p:sp>
    </p:spTree>
    <p:extLst>
      <p:ext uri="{BB962C8B-B14F-4D97-AF65-F5344CB8AC3E}">
        <p14:creationId xmlns:p14="http://schemas.microsoft.com/office/powerpoint/2010/main" val="429264419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1_Vapor Trail">
  <a:themeElements>
    <a:clrScheme name="Vapor Trail">
      <a:dk1>
        <a:sysClr val="windowText" lastClr="000000"/>
      </a:dk1>
      <a:lt1>
        <a:sysClr val="window" lastClr="FFFFFF"/>
      </a:lt1>
      <a:dk2>
        <a:srgbClr val="454545"/>
      </a:dk2>
      <a:lt2>
        <a:srgbClr val="DADADA"/>
      </a:lt2>
      <a:accent1>
        <a:srgbClr val="01D17D"/>
      </a:accent1>
      <a:accent2>
        <a:srgbClr val="84C72A"/>
      </a:accent2>
      <a:accent3>
        <a:srgbClr val="E1D126"/>
      </a:accent3>
      <a:accent4>
        <a:srgbClr val="E29932"/>
      </a:accent4>
      <a:accent5>
        <a:srgbClr val="E56526"/>
      </a:accent5>
      <a:accent6>
        <a:srgbClr val="D63731"/>
      </a:accent6>
      <a:hlink>
        <a:srgbClr val="35FA7F"/>
      </a:hlink>
      <a:folHlink>
        <a:srgbClr val="BAFC85"/>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2B2A868B-6BC2-4B3E-98B9-1258F41035DE}"/>
    </a:ext>
  </a:extLst>
</a:theme>
</file>

<file path=ppt/theme/theme3.xml><?xml version="1.0" encoding="utf-8"?>
<a:theme xmlns:a="http://schemas.openxmlformats.org/drawingml/2006/main" name="2_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docProps/app.xml><?xml version="1.0" encoding="utf-8"?>
<Properties xmlns="http://schemas.openxmlformats.org/officeDocument/2006/extended-properties" xmlns:vt="http://schemas.openxmlformats.org/officeDocument/2006/docPropsVTypes">
  <Template>TM04033937[[fn=Vapor Trail]]</Template>
  <TotalTime>4033</TotalTime>
  <Words>2646</Words>
  <Application>Microsoft Office PowerPoint</Application>
  <PresentationFormat>Widescreen</PresentationFormat>
  <Paragraphs>255</Paragraphs>
  <Slides>51</Slides>
  <Notes>0</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2</vt:i4>
      </vt:variant>
      <vt:variant>
        <vt:lpstr>Slide Titles</vt:lpstr>
      </vt:variant>
      <vt:variant>
        <vt:i4>51</vt:i4>
      </vt:variant>
    </vt:vector>
  </HeadingPairs>
  <TitlesOfParts>
    <vt:vector size="61" baseType="lpstr">
      <vt:lpstr>Arial</vt:lpstr>
      <vt:lpstr>Calibri</vt:lpstr>
      <vt:lpstr>Century Gothic</vt:lpstr>
      <vt:lpstr>Wingdings</vt:lpstr>
      <vt:lpstr>Wingdings 2</vt:lpstr>
      <vt:lpstr>Vapor Trail</vt:lpstr>
      <vt:lpstr>1_Vapor Trail</vt:lpstr>
      <vt:lpstr>2_Vapor Trail</vt:lpstr>
      <vt:lpstr>WordPerfect X9 Document</vt:lpstr>
      <vt:lpstr>Document</vt:lpstr>
      <vt:lpstr>Financial Presentation</vt:lpstr>
      <vt:lpstr>Financial Presentation Content</vt:lpstr>
      <vt:lpstr>Audit FYE 08/31/2019</vt:lpstr>
      <vt:lpstr>PowerPoint Presentation</vt:lpstr>
      <vt:lpstr>PowerPoint Presentation</vt:lpstr>
      <vt:lpstr>PowerPoint Presentation</vt:lpstr>
      <vt:lpstr>PowerPoint Presentation</vt:lpstr>
      <vt:lpstr>PowerPoint Presentation</vt:lpstr>
      <vt:lpstr>Financial Presentation Content</vt:lpstr>
      <vt:lpstr>Audit FYE 08/31/2020</vt:lpstr>
      <vt:lpstr>PowerPoint Presentation</vt:lpstr>
      <vt:lpstr>PowerPoint Presentation</vt:lpstr>
      <vt:lpstr>PowerPoint Presentation</vt:lpstr>
      <vt:lpstr>PowerPoint Presentation</vt:lpstr>
      <vt:lpstr>PowerPoint Presentation</vt:lpstr>
      <vt:lpstr>PowerPoint Presentation</vt:lpstr>
      <vt:lpstr>Financial Presentation Content</vt:lpstr>
      <vt:lpstr>PowerPoint Presentation</vt:lpstr>
      <vt:lpstr>Proposed Income</vt:lpstr>
      <vt:lpstr>Proposed Expenses (1 of 2)</vt:lpstr>
      <vt:lpstr>Proposed Expenses (2 of 2)</vt:lpstr>
      <vt:lpstr>PowerPoint Presentation</vt:lpstr>
      <vt:lpstr>Financial Presentation Content</vt:lpstr>
      <vt:lpstr>PowerPoint Presentation</vt:lpstr>
      <vt:lpstr>PowerPoint Presentation</vt:lpstr>
      <vt:lpstr>Sec 1.9 – Page 7 of 18</vt:lpstr>
      <vt:lpstr>Sec 1.10 – Page 7 of 18</vt:lpstr>
      <vt:lpstr>Sec 1.11.1, 1.11.2 – Page 8 of 18</vt:lpstr>
      <vt:lpstr>Sec 1.12 – Pages 8 &amp; 9 of 18</vt:lpstr>
      <vt:lpstr>Sec 3.1.8 – Page 11 of 18</vt:lpstr>
      <vt:lpstr>Sec 3.4 – Page 13 of 18</vt:lpstr>
      <vt:lpstr>Sec 4.1.8 – Page 16 of 18</vt:lpstr>
      <vt:lpstr>PowerPoint Presentation</vt:lpstr>
      <vt:lpstr>PowerPoint Presentation</vt:lpstr>
      <vt:lpstr>Financial Presentation Content</vt:lpstr>
      <vt:lpstr>Donation Selection</vt:lpstr>
      <vt:lpstr>…YTD 6/30/2021 used for estimating purposes Only</vt:lpstr>
      <vt:lpstr>PowerPoint Presentation</vt:lpstr>
      <vt:lpstr>Financial Presentation 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Reminders based on BSMA Governing Docs &amp; Financial Policies</vt:lpstr>
      <vt:lpstr>Reminders based on BSMA Governing Docs &amp; Financial Policies</vt:lpstr>
      <vt:lpstr>Stay true to our Mission</vt:lpstr>
      <vt:lpstr>PowerPoint Presentation</vt:lpstr>
      <vt:lpstr>Financial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Presentation</dc:title>
  <dc:creator>Julie Straw</dc:creator>
  <cp:lastModifiedBy>Julie Straw</cp:lastModifiedBy>
  <cp:revision>23</cp:revision>
  <dcterms:created xsi:type="dcterms:W3CDTF">2021-07-20T04:17:31Z</dcterms:created>
  <dcterms:modified xsi:type="dcterms:W3CDTF">2021-07-22T23:31:26Z</dcterms:modified>
</cp:coreProperties>
</file>